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331" r:id="rId6"/>
    <p:sldId id="327" r:id="rId7"/>
    <p:sldId id="328" r:id="rId8"/>
    <p:sldId id="323" r:id="rId9"/>
    <p:sldId id="263" r:id="rId10"/>
    <p:sldId id="325" r:id="rId11"/>
    <p:sldId id="326" r:id="rId12"/>
    <p:sldId id="333" r:id="rId13"/>
    <p:sldId id="335" r:id="rId14"/>
    <p:sldId id="332" r:id="rId15"/>
    <p:sldId id="336"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2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122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Analysis Expressions, or “DAX” includes a library of over 200 functions, operators, and constructs</a:t>
            </a:r>
            <a:r>
              <a:rPr lang="en-US" baseline="0" dirty="0"/>
              <a:t> and are </a:t>
            </a:r>
            <a:r>
              <a:rPr lang="en-US" dirty="0"/>
              <a:t>similar to Excel formulas. DAX has many of the same functions as Excel,</a:t>
            </a:r>
            <a:r>
              <a:rPr lang="en-US" baseline="0" dirty="0"/>
              <a:t> except that</a:t>
            </a:r>
            <a:r>
              <a:rPr lang="en-US" dirty="0"/>
              <a:t> DAX functions</a:t>
            </a:r>
            <a:r>
              <a:rPr lang="en-US" baseline="0" dirty="0"/>
              <a:t> </a:t>
            </a:r>
            <a:r>
              <a:rPr lang="en-US" dirty="0"/>
              <a:t>are meant to work over data interactively “sliced” or filtered in a report. If users are familiar with writing</a:t>
            </a:r>
            <a:r>
              <a:rPr lang="en-US" baseline="0" dirty="0"/>
              <a:t> Excel functions, its an easy transition into DAX.</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67580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47879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113379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6.jfif"/><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gif"/><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00378" y="1585198"/>
            <a:ext cx="8217066" cy="2914650"/>
          </a:xfrm>
          <a:prstGeom prst="rect">
            <a:avLst/>
          </a:prstGeom>
          <a:noFill/>
          <a:ln/>
        </p:spPr>
        <p:txBody>
          <a:bodyPr wrap="square" lIns="0" tIns="0" rIns="0" bIns="0" rtlCol="0" anchor="t"/>
          <a:lstStyle/>
          <a:p>
            <a:pPr marL="0" indent="0">
              <a:lnSpc>
                <a:spcPts val="7650"/>
              </a:lnSpc>
              <a:buNone/>
            </a:pPr>
            <a:r>
              <a:rPr lang="en-US" sz="6100" b="1" kern="0" spc="-122"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HR Analytics Dashboard: Power BI Project </a:t>
            </a:r>
            <a:r>
              <a:rPr lang="en-US" sz="6100" b="1" kern="0" spc="-122" dirty="0">
                <a:solidFill>
                  <a:srgbClr val="000000"/>
                </a:solidFill>
                <a:highlight>
                  <a:srgbClr val="00FF00"/>
                </a:highlight>
                <a:latin typeface="Source Serif Pro Semi Bold" pitchFamily="34" charset="0"/>
                <a:ea typeface="Source Serif Pro Semi Bold" pitchFamily="34" charset="-122"/>
              </a:rPr>
              <a:t>With python</a:t>
            </a:r>
          </a:p>
          <a:p>
            <a:pPr marL="0" indent="0">
              <a:lnSpc>
                <a:spcPts val="7650"/>
              </a:lnSpc>
              <a:buNone/>
            </a:pPr>
            <a:endParaRPr lang="en-US" sz="6100" dirty="0"/>
          </a:p>
        </p:txBody>
      </p:sp>
      <p:sp>
        <p:nvSpPr>
          <p:cNvPr id="4" name="Text 1"/>
          <p:cNvSpPr/>
          <p:nvPr/>
        </p:nvSpPr>
        <p:spPr>
          <a:xfrm>
            <a:off x="5900378" y="4763206"/>
            <a:ext cx="746855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Power BI project provides insightful visualizations and analysis of HR data, empowering HR professionals to make data-driven decisions and improve employee engagement.</a:t>
            </a:r>
            <a:endParaRPr lang="en-US" sz="1850" dirty="0"/>
          </a:p>
        </p:txBody>
      </p:sp>
      <p:sp>
        <p:nvSpPr>
          <p:cNvPr id="5" name="Shape 2"/>
          <p:cNvSpPr/>
          <p:nvPr/>
        </p:nvSpPr>
        <p:spPr>
          <a:xfrm>
            <a:off x="6324124" y="6269117"/>
            <a:ext cx="382905" cy="382905"/>
          </a:xfrm>
          <a:prstGeom prst="roundRect">
            <a:avLst>
              <a:gd name="adj" fmla="val 23878209"/>
            </a:avLst>
          </a:prstGeom>
          <a:noFill/>
          <a:ln w="7620">
            <a:solidFill>
              <a:srgbClr val="FFFFFF"/>
            </a:solidFill>
            <a:prstDash val="solid"/>
          </a:ln>
        </p:spPr>
      </p:sp>
      <p:pic>
        <p:nvPicPr>
          <p:cNvPr id="9" name="Picture 8">
            <a:extLst>
              <a:ext uri="{FF2B5EF4-FFF2-40B4-BE49-F238E27FC236}">
                <a16:creationId xmlns:a16="http://schemas.microsoft.com/office/drawing/2014/main" id="{93B7D6DB-124E-30A3-EDCE-168DF77171BF}"/>
              </a:ext>
            </a:extLst>
          </p:cNvPr>
          <p:cNvPicPr>
            <a:picLocks noChangeAspect="1"/>
          </p:cNvPicPr>
          <p:nvPr/>
        </p:nvPicPr>
        <p:blipFill>
          <a:blip r:embed="rId4"/>
          <a:stretch>
            <a:fillRect/>
          </a:stretch>
        </p:blipFill>
        <p:spPr>
          <a:xfrm>
            <a:off x="11273882" y="5712212"/>
            <a:ext cx="3356517" cy="25173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ey Influencers Visual Explained - AI Visuals in Power BI">
            <a:extLst>
              <a:ext uri="{FF2B5EF4-FFF2-40B4-BE49-F238E27FC236}">
                <a16:creationId xmlns:a16="http://schemas.microsoft.com/office/drawing/2014/main" id="{11ACC80C-111D-C5DB-9C90-F79CC89752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72" r="34177" b="38455"/>
          <a:stretch/>
        </p:blipFill>
        <p:spPr bwMode="auto">
          <a:xfrm>
            <a:off x="0" y="0"/>
            <a:ext cx="3880624" cy="12799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40EF219-1DAF-843E-91B7-EDEB1F089D61}"/>
              </a:ext>
            </a:extLst>
          </p:cNvPr>
          <p:cNvPicPr>
            <a:picLocks noChangeAspect="1"/>
          </p:cNvPicPr>
          <p:nvPr/>
        </p:nvPicPr>
        <p:blipFill>
          <a:blip r:embed="rId3"/>
          <a:srcRect l="2635" r="1577" b="2897"/>
          <a:stretch/>
        </p:blipFill>
        <p:spPr>
          <a:xfrm>
            <a:off x="4113480" y="72484"/>
            <a:ext cx="4818648" cy="7850457"/>
          </a:xfrm>
          <a:prstGeom prst="rect">
            <a:avLst/>
          </a:prstGeom>
        </p:spPr>
      </p:pic>
      <p:pic>
        <p:nvPicPr>
          <p:cNvPr id="8" name="Picture 7">
            <a:extLst>
              <a:ext uri="{FF2B5EF4-FFF2-40B4-BE49-F238E27FC236}">
                <a16:creationId xmlns:a16="http://schemas.microsoft.com/office/drawing/2014/main" id="{FC385EF5-4BAF-39D2-3B5B-47CB81010E0E}"/>
              </a:ext>
            </a:extLst>
          </p:cNvPr>
          <p:cNvPicPr>
            <a:picLocks noChangeAspect="1"/>
          </p:cNvPicPr>
          <p:nvPr/>
        </p:nvPicPr>
        <p:blipFill>
          <a:blip r:embed="rId4"/>
          <a:srcRect l="1650" t="1219" r="2778" b="1625"/>
          <a:stretch/>
        </p:blipFill>
        <p:spPr>
          <a:xfrm>
            <a:off x="9164984" y="1"/>
            <a:ext cx="4898023" cy="7995424"/>
          </a:xfrm>
          <a:prstGeom prst="rect">
            <a:avLst/>
          </a:prstGeom>
        </p:spPr>
      </p:pic>
    </p:spTree>
    <p:extLst>
      <p:ext uri="{BB962C8B-B14F-4D97-AF65-F5344CB8AC3E}">
        <p14:creationId xmlns:p14="http://schemas.microsoft.com/office/powerpoint/2010/main" val="295247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82F88-4DE3-6CDD-CB90-B7765AA5FA8B}"/>
              </a:ext>
            </a:extLst>
          </p:cNvPr>
          <p:cNvPicPr>
            <a:picLocks noChangeAspect="1"/>
          </p:cNvPicPr>
          <p:nvPr/>
        </p:nvPicPr>
        <p:blipFill>
          <a:blip r:embed="rId2"/>
          <a:stretch>
            <a:fillRect/>
          </a:stretch>
        </p:blipFill>
        <p:spPr>
          <a:xfrm>
            <a:off x="236495" y="1656626"/>
            <a:ext cx="7231604" cy="5386039"/>
          </a:xfrm>
          <a:prstGeom prst="rect">
            <a:avLst/>
          </a:prstGeom>
        </p:spPr>
      </p:pic>
      <p:pic>
        <p:nvPicPr>
          <p:cNvPr id="5" name="Picture 4">
            <a:extLst>
              <a:ext uri="{FF2B5EF4-FFF2-40B4-BE49-F238E27FC236}">
                <a16:creationId xmlns:a16="http://schemas.microsoft.com/office/drawing/2014/main" id="{96E7ECE8-B713-0D66-44B8-93F015D259AE}"/>
              </a:ext>
            </a:extLst>
          </p:cNvPr>
          <p:cNvPicPr>
            <a:picLocks noChangeAspect="1"/>
          </p:cNvPicPr>
          <p:nvPr/>
        </p:nvPicPr>
        <p:blipFill>
          <a:blip r:embed="rId3"/>
          <a:stretch>
            <a:fillRect/>
          </a:stretch>
        </p:blipFill>
        <p:spPr>
          <a:xfrm>
            <a:off x="8292635" y="1656626"/>
            <a:ext cx="6081287" cy="1646063"/>
          </a:xfrm>
          <a:prstGeom prst="rect">
            <a:avLst/>
          </a:prstGeom>
        </p:spPr>
      </p:pic>
      <p:sp>
        <p:nvSpPr>
          <p:cNvPr id="7" name="TextBox 6">
            <a:extLst>
              <a:ext uri="{FF2B5EF4-FFF2-40B4-BE49-F238E27FC236}">
                <a16:creationId xmlns:a16="http://schemas.microsoft.com/office/drawing/2014/main" id="{A9B261CC-1A99-3E46-C7CE-DB0D2337F2F0}"/>
              </a:ext>
            </a:extLst>
          </p:cNvPr>
          <p:cNvSpPr txBox="1"/>
          <p:nvPr/>
        </p:nvSpPr>
        <p:spPr>
          <a:xfrm>
            <a:off x="152899" y="940336"/>
            <a:ext cx="7315200" cy="369332"/>
          </a:xfrm>
          <a:prstGeom prst="rect">
            <a:avLst/>
          </a:prstGeom>
          <a:noFill/>
        </p:spPr>
        <p:txBody>
          <a:bodyPr wrap="square">
            <a:spAutoFit/>
          </a:bodyPr>
          <a:lstStyle/>
          <a:p>
            <a:r>
              <a:rPr lang="en-IN" b="1" dirty="0">
                <a:highlight>
                  <a:srgbClr val="FFFF00"/>
                </a:highlight>
              </a:rPr>
              <a:t>The map is representing that all our employees are from USA and Canada</a:t>
            </a:r>
          </a:p>
        </p:txBody>
      </p:sp>
      <p:sp>
        <p:nvSpPr>
          <p:cNvPr id="9" name="TextBox 8">
            <a:extLst>
              <a:ext uri="{FF2B5EF4-FFF2-40B4-BE49-F238E27FC236}">
                <a16:creationId xmlns:a16="http://schemas.microsoft.com/office/drawing/2014/main" id="{5FB9360F-F75A-875F-BE4A-2BDF9FDEE793}"/>
              </a:ext>
            </a:extLst>
          </p:cNvPr>
          <p:cNvSpPr txBox="1"/>
          <p:nvPr/>
        </p:nvSpPr>
        <p:spPr>
          <a:xfrm>
            <a:off x="8251903" y="940336"/>
            <a:ext cx="7315200" cy="369332"/>
          </a:xfrm>
          <a:prstGeom prst="rect">
            <a:avLst/>
          </a:prstGeom>
          <a:noFill/>
        </p:spPr>
        <p:txBody>
          <a:bodyPr wrap="square">
            <a:spAutoFit/>
          </a:bodyPr>
          <a:lstStyle/>
          <a:p>
            <a:r>
              <a:rPr lang="en-IN" b="1" dirty="0">
                <a:highlight>
                  <a:srgbClr val="FFFF00"/>
                </a:highlight>
              </a:rPr>
              <a:t>Highest monthly income is in Barrie and Baltimore office.</a:t>
            </a:r>
          </a:p>
        </p:txBody>
      </p:sp>
      <p:pic>
        <p:nvPicPr>
          <p:cNvPr id="4" name="Picture 2" descr="Demystifying HR Analytics and Workforce ...">
            <a:extLst>
              <a:ext uri="{FF2B5EF4-FFF2-40B4-BE49-F238E27FC236}">
                <a16:creationId xmlns:a16="http://schemas.microsoft.com/office/drawing/2014/main" id="{E0ABCE47-75EC-279A-18D1-D80541C48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12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376535"/>
            <a:ext cx="10728960" cy="1077218"/>
          </a:xfrm>
          <a:prstGeom prst="rect">
            <a:avLst/>
          </a:prstGeom>
        </p:spPr>
        <p:txBody>
          <a:bodyPr wrap="square">
            <a:spAutoFit/>
          </a:bodyPr>
          <a:lstStyle/>
          <a:p>
            <a:r>
              <a:rPr lang="en-US" sz="3200" b="1" i="1" dirty="0">
                <a:highlight>
                  <a:srgbClr val="FFFF00"/>
                </a:highlight>
              </a:rPr>
              <a:t>This dashboard provides key workforce insights for a </a:t>
            </a:r>
            <a:r>
              <a:rPr lang="en-US" sz="3200" b="1" dirty="0">
                <a:highlight>
                  <a:srgbClr val="FFFF00"/>
                </a:highlight>
              </a:rPr>
              <a:t>pharmaceutical company</a:t>
            </a:r>
            <a:r>
              <a:rPr lang="en-US" sz="3200" dirty="0">
                <a:highlight>
                  <a:srgbClr val="FFFF00"/>
                </a:highlight>
              </a:rPr>
              <a:t>:</a:t>
            </a:r>
          </a:p>
        </p:txBody>
      </p:sp>
      <p:sp>
        <p:nvSpPr>
          <p:cNvPr id="7" name="Rectangle 3">
            <a:extLst>
              <a:ext uri="{FF2B5EF4-FFF2-40B4-BE49-F238E27FC236}">
                <a16:creationId xmlns:a16="http://schemas.microsoft.com/office/drawing/2014/main" id="{72D9FDCD-6164-C3C6-7D1C-F86FC1D1BC75}"/>
              </a:ext>
            </a:extLst>
          </p:cNvPr>
          <p:cNvSpPr>
            <a:spLocks noChangeArrowheads="1"/>
          </p:cNvSpPr>
          <p:nvPr/>
        </p:nvSpPr>
        <p:spPr bwMode="auto">
          <a:xfrm>
            <a:off x="273949" y="2100024"/>
            <a:ext cx="13655411"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Overall Trends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Attrition is highest in </a:t>
            </a:r>
            <a:r>
              <a:rPr kumimoji="0" lang="en-US" altLang="en-US" sz="2200" b="1" i="0" u="none" strike="noStrike" cap="none" normalizeH="0" baseline="0" dirty="0">
                <a:ln>
                  <a:noFill/>
                </a:ln>
                <a:solidFill>
                  <a:schemeClr val="tx1"/>
                </a:solidFill>
                <a:effectLst/>
                <a:latin typeface="Arial" panose="020B0604020202020204" pitchFamily="34" charset="0"/>
              </a:rPr>
              <a:t>Sales (21%)</a:t>
            </a:r>
            <a:r>
              <a:rPr kumimoji="0" lang="en-US" altLang="en-US" sz="2200" b="0" i="0" u="none" strike="noStrike" cap="none" normalizeH="0" baseline="0" dirty="0">
                <a:ln>
                  <a:noFill/>
                </a:ln>
                <a:solidFill>
                  <a:schemeClr val="tx1"/>
                </a:solidFill>
                <a:effectLst/>
                <a:latin typeface="Arial" panose="020B0604020202020204" pitchFamily="34" charset="0"/>
              </a:rPr>
              <a:t>, moderate in </a:t>
            </a:r>
            <a:r>
              <a:rPr kumimoji="0" lang="en-US" altLang="en-US" sz="2200" b="1" i="0" u="none" strike="noStrike" cap="none" normalizeH="0" baseline="0" dirty="0">
                <a:ln>
                  <a:noFill/>
                </a:ln>
                <a:solidFill>
                  <a:schemeClr val="tx1"/>
                </a:solidFill>
                <a:effectLst/>
                <a:latin typeface="Arial" panose="020B0604020202020204" pitchFamily="34" charset="0"/>
              </a:rPr>
              <a:t>HR (19%)</a:t>
            </a:r>
            <a:r>
              <a:rPr kumimoji="0" lang="en-US" altLang="en-US" sz="2200" b="0" i="0" u="none" strike="noStrike" cap="none" normalizeH="0" baseline="0" dirty="0">
                <a:ln>
                  <a:noFill/>
                </a:ln>
                <a:solidFill>
                  <a:schemeClr val="tx1"/>
                </a:solidFill>
                <a:effectLst/>
                <a:latin typeface="Arial" panose="020B0604020202020204" pitchFamily="34" charset="0"/>
              </a:rPr>
              <a:t>, and lowest in </a:t>
            </a:r>
            <a:r>
              <a:rPr kumimoji="0" lang="en-US" altLang="en-US" sz="2200" b="1" i="0" u="none" strike="noStrike" cap="none" normalizeH="0" baseline="0" dirty="0">
                <a:ln>
                  <a:noFill/>
                </a:ln>
                <a:solidFill>
                  <a:schemeClr val="tx1"/>
                </a:solidFill>
                <a:effectLst/>
                <a:latin typeface="Arial" panose="020B0604020202020204" pitchFamily="34" charset="0"/>
              </a:rPr>
              <a:t>R&amp;D (14%)</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Key Drivers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Young employees (≤21 years)</a:t>
            </a:r>
            <a:r>
              <a:rPr kumimoji="0" lang="en-US" altLang="en-US" sz="2200" b="0" i="0" u="none" strike="noStrike" cap="none" normalizeH="0" baseline="0" dirty="0">
                <a:ln>
                  <a:noFill/>
                </a:ln>
                <a:solidFill>
                  <a:schemeClr val="tx1"/>
                </a:solidFill>
                <a:effectLst/>
                <a:latin typeface="Arial" panose="020B0604020202020204" pitchFamily="34" charset="0"/>
              </a:rPr>
              <a:t> and those with </a:t>
            </a:r>
            <a:r>
              <a:rPr kumimoji="0" lang="en-US" altLang="en-US" sz="2200" b="1" i="0" u="none" strike="noStrike" cap="none" normalizeH="0" baseline="0" dirty="0">
                <a:ln>
                  <a:noFill/>
                </a:ln>
                <a:solidFill>
                  <a:schemeClr val="tx1"/>
                </a:solidFill>
                <a:effectLst/>
                <a:latin typeface="Arial" panose="020B0604020202020204" pitchFamily="34" charset="0"/>
              </a:rPr>
              <a:t>≤2 years of tenure</a:t>
            </a:r>
            <a:r>
              <a:rPr kumimoji="0" lang="en-US" altLang="en-US" sz="2200" b="0" i="0" u="none" strike="noStrike" cap="none" normalizeH="0" baseline="0" dirty="0">
                <a:ln>
                  <a:noFill/>
                </a:ln>
                <a:solidFill>
                  <a:schemeClr val="tx1"/>
                </a:solidFill>
                <a:effectLst/>
                <a:latin typeface="Arial" panose="020B0604020202020204" pitchFamily="34" charset="0"/>
              </a:rPr>
              <a:t> are most likely to leave.</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Overtime</a:t>
            </a:r>
            <a:r>
              <a:rPr kumimoji="0" lang="en-US" altLang="en-US" sz="2200" b="0" i="0" u="none" strike="noStrike" cap="none" normalizeH="0" baseline="0" dirty="0">
                <a:ln>
                  <a:noFill/>
                </a:ln>
                <a:solidFill>
                  <a:schemeClr val="tx1"/>
                </a:solidFill>
                <a:effectLst/>
                <a:latin typeface="Arial" panose="020B0604020202020204" pitchFamily="34" charset="0"/>
              </a:rPr>
              <a:t> increases attrition likelihood significantly.</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Single employees</a:t>
            </a:r>
            <a:r>
              <a:rPr kumimoji="0" lang="en-US" altLang="en-US" sz="2200" b="0" i="0" u="none" strike="noStrike" cap="none" normalizeH="0" baseline="0" dirty="0">
                <a:ln>
                  <a:noFill/>
                </a:ln>
                <a:solidFill>
                  <a:schemeClr val="tx1"/>
                </a:solidFill>
                <a:effectLst/>
                <a:latin typeface="Arial" panose="020B0604020202020204" pitchFamily="34" charset="0"/>
              </a:rPr>
              <a:t> show the highest attrition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Role and Income Factors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Roles like </a:t>
            </a:r>
            <a:r>
              <a:rPr kumimoji="0" lang="en-US" altLang="en-US" sz="2200" b="1" i="0" u="none" strike="noStrike" cap="none" normalizeH="0" baseline="0" dirty="0">
                <a:ln>
                  <a:noFill/>
                </a:ln>
                <a:solidFill>
                  <a:schemeClr val="tx1"/>
                </a:solidFill>
                <a:effectLst/>
                <a:latin typeface="Arial" panose="020B0604020202020204" pitchFamily="34" charset="0"/>
              </a:rPr>
              <a:t>Sales Representatives</a:t>
            </a:r>
            <a:r>
              <a:rPr kumimoji="0" lang="en-US" altLang="en-US" sz="2200" b="0" i="0" u="none" strike="noStrike" cap="none" normalizeH="0" baseline="0" dirty="0">
                <a:ln>
                  <a:noFill/>
                </a:ln>
                <a:solidFill>
                  <a:schemeClr val="tx1"/>
                </a:solidFill>
                <a:effectLst/>
                <a:latin typeface="Arial" panose="020B0604020202020204" pitchFamily="34" charset="0"/>
              </a:rPr>
              <a:t> and </a:t>
            </a:r>
            <a:r>
              <a:rPr kumimoji="0" lang="en-US" altLang="en-US" sz="2200" b="1" i="0" u="none" strike="noStrike" cap="none" normalizeH="0" baseline="0" dirty="0">
                <a:ln>
                  <a:noFill/>
                </a:ln>
                <a:solidFill>
                  <a:schemeClr val="tx1"/>
                </a:solidFill>
                <a:effectLst/>
                <a:latin typeface="Arial" panose="020B0604020202020204" pitchFamily="34" charset="0"/>
              </a:rPr>
              <a:t>Research Scientists</a:t>
            </a:r>
            <a:r>
              <a:rPr kumimoji="0" lang="en-US" altLang="en-US" sz="2200" b="0" i="0" u="none" strike="noStrike" cap="none" normalizeH="0" baseline="0" dirty="0">
                <a:ln>
                  <a:noFill/>
                </a:ln>
                <a:solidFill>
                  <a:schemeClr val="tx1"/>
                </a:solidFill>
                <a:effectLst/>
                <a:latin typeface="Arial" panose="020B0604020202020204" pitchFamily="34" charset="0"/>
              </a:rPr>
              <a:t> face higher attrition risks.</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Sales department income</a:t>
            </a:r>
            <a:r>
              <a:rPr kumimoji="0" lang="en-US" altLang="en-US" sz="2200" b="0" i="0" u="none" strike="noStrike" cap="none" normalizeH="0" baseline="0" dirty="0">
                <a:ln>
                  <a:noFill/>
                </a:ln>
                <a:solidFill>
                  <a:schemeClr val="tx1"/>
                </a:solidFill>
                <a:effectLst/>
                <a:latin typeface="Arial" panose="020B0604020202020204" pitchFamily="34" charset="0"/>
              </a:rPr>
              <a:t> is 27.55% below target, likely contributing to dissatisfaction.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Engagement and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Moderate scores for </a:t>
            </a:r>
            <a:r>
              <a:rPr kumimoji="0" lang="en-US" altLang="en-US" sz="2200" b="1" i="0" u="none" strike="noStrike" cap="none" normalizeH="0" baseline="0" dirty="0">
                <a:ln>
                  <a:noFill/>
                </a:ln>
                <a:solidFill>
                  <a:schemeClr val="tx1"/>
                </a:solidFill>
                <a:effectLst/>
                <a:latin typeface="Arial" panose="020B0604020202020204" pitchFamily="34" charset="0"/>
              </a:rPr>
              <a:t>engagement (13.65)</a:t>
            </a:r>
            <a:r>
              <a:rPr kumimoji="0" lang="en-US" altLang="en-US" sz="2200" b="0" i="0" u="none" strike="noStrike" cap="none" normalizeH="0" baseline="0" dirty="0">
                <a:ln>
                  <a:noFill/>
                </a:ln>
                <a:solidFill>
                  <a:schemeClr val="tx1"/>
                </a:solidFill>
                <a:effectLst/>
                <a:latin typeface="Arial" panose="020B0604020202020204" pitchFamily="34" charset="0"/>
              </a:rPr>
              <a:t> and </a:t>
            </a:r>
            <a:r>
              <a:rPr kumimoji="0" lang="en-US" altLang="en-US" sz="2200" b="1" i="0" u="none" strike="noStrike" cap="none" normalizeH="0" baseline="0" dirty="0">
                <a:ln>
                  <a:noFill/>
                </a:ln>
                <a:solidFill>
                  <a:schemeClr val="tx1"/>
                </a:solidFill>
                <a:effectLst/>
                <a:latin typeface="Arial" panose="020B0604020202020204" pitchFamily="34" charset="0"/>
              </a:rPr>
              <a:t>job satisfaction (2.73)</a:t>
            </a:r>
            <a:r>
              <a:rPr kumimoji="0" lang="en-US" altLang="en-US" sz="2200" b="0" i="0" u="none" strike="noStrike" cap="none" normalizeH="0" baseline="0" dirty="0">
                <a:ln>
                  <a:noFill/>
                </a:ln>
                <a:solidFill>
                  <a:schemeClr val="tx1"/>
                </a:solidFill>
                <a:effectLst/>
                <a:latin typeface="Arial" panose="020B0604020202020204" pitchFamily="34" charset="0"/>
              </a:rPr>
              <a:t> suggest room for improvement.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Work-life balance and career growth are key areas to address.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2" descr="Demystifying HR Analytics and Workforce ...">
            <a:extLst>
              <a:ext uri="{FF2B5EF4-FFF2-40B4-BE49-F238E27FC236}">
                <a16:creationId xmlns:a16="http://schemas.microsoft.com/office/drawing/2014/main" id="{C6D4F46D-38AF-BDA4-5DCF-E0AB62B72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4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B5AA7-6ED0-072A-A55C-3947D9F4DE6C}"/>
              </a:ext>
            </a:extLst>
          </p:cNvPr>
          <p:cNvSpPr txBox="1"/>
          <p:nvPr/>
        </p:nvSpPr>
        <p:spPr>
          <a:xfrm>
            <a:off x="3322320" y="350520"/>
            <a:ext cx="8534400" cy="630942"/>
          </a:xfrm>
          <a:prstGeom prst="rect">
            <a:avLst/>
          </a:prstGeom>
          <a:noFill/>
        </p:spPr>
        <p:txBody>
          <a:bodyPr wrap="square" rtlCol="0">
            <a:spAutoFit/>
          </a:bodyPr>
          <a:lstStyle/>
          <a:p>
            <a:r>
              <a:rPr lang="en-US" sz="3500" b="1" dirty="0">
                <a:solidFill>
                  <a:srgbClr val="5B2D29"/>
                </a:solidFill>
                <a:latin typeface="Arial" panose="020B0604020202020204" pitchFamily="34" charset="0"/>
                <a:cs typeface="Arial" panose="020B0604020202020204" pitchFamily="34" charset="0"/>
              </a:rPr>
              <a:t>SUGGESTIONS FOR IMPROVEMENT</a:t>
            </a:r>
          </a:p>
        </p:txBody>
      </p:sp>
      <p:pic>
        <p:nvPicPr>
          <p:cNvPr id="4" name="Picture 2" descr="Demystifying HR Analytics and Workforce ...">
            <a:extLst>
              <a:ext uri="{FF2B5EF4-FFF2-40B4-BE49-F238E27FC236}">
                <a16:creationId xmlns:a16="http://schemas.microsoft.com/office/drawing/2014/main" id="{7CBB967A-B175-AA22-AA62-24538E21F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72A8C86F-F7AB-3FB4-1547-6364F8DE362E}"/>
              </a:ext>
            </a:extLst>
          </p:cNvPr>
          <p:cNvSpPr>
            <a:spLocks noChangeArrowheads="1"/>
          </p:cNvSpPr>
          <p:nvPr/>
        </p:nvSpPr>
        <p:spPr bwMode="auto">
          <a:xfrm>
            <a:off x="311646" y="1255782"/>
            <a:ext cx="14029194" cy="775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spcCol="91440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Job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Conduct employee engagement surveys.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wellness programs and recognize employee contributions.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Performance Ratings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training and regular feedback to improve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Gender Diversity</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Promote equal opportunities and flexible working conditions</a:t>
            </a: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Reduce High Attrition in Sales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Improve incentives and reduce workload stress.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training and career growth opportunities.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Retain Younger and Less-Tenured Employees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Implement mentorship programs.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clear career progression paths.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Address Work-Life Balance</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Minimize overtime workloads.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flexible work arrangements.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Support Single Employees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social engagement activities and work-life balance perks.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Tackle Income Gaps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Align salaries with industry benchmarks.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Introduce bonuses or rewards for target achievements.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Enhance Engagement and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Strengthen onboarding programs and recognize employee contributions.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Conduct regular surveys to address dissatisfaction proactively.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519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9120" y="365760"/>
            <a:ext cx="12999720" cy="615553"/>
          </a:xfrm>
          <a:prstGeom prst="rect">
            <a:avLst/>
          </a:prstGeom>
          <a:noFill/>
        </p:spPr>
        <p:txBody>
          <a:bodyPr wrap="square" rtlCol="0">
            <a:spAutoFit/>
          </a:bodyPr>
          <a:lstStyle/>
          <a:p>
            <a:pPr algn="ctr"/>
            <a:r>
              <a:rPr lang="en-US" sz="3400" b="1" dirty="0">
                <a:solidFill>
                  <a:srgbClr val="5B2D29"/>
                </a:solidFill>
                <a:latin typeface="Arial" panose="020B0604020202020204" pitchFamily="34" charset="0"/>
                <a:cs typeface="Arial" panose="020B0604020202020204" pitchFamily="34" charset="0"/>
              </a:rPr>
              <a:t>CONCLUSION FOR HR ANALYSIS</a:t>
            </a:r>
            <a:endParaRPr lang="en-IN" sz="3400" b="1" dirty="0">
              <a:solidFill>
                <a:srgbClr val="5B2D29"/>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1400" y="1012091"/>
            <a:ext cx="3199447" cy="291083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5891" t="12247" r="7572" b="13578"/>
          <a:stretch/>
        </p:blipFill>
        <p:spPr>
          <a:xfrm>
            <a:off x="1" y="1"/>
            <a:ext cx="3568389" cy="1164296"/>
          </a:xfrm>
          <a:prstGeom prst="rect">
            <a:avLst/>
          </a:prstGeom>
        </p:spPr>
      </p:pic>
      <p:pic>
        <p:nvPicPr>
          <p:cNvPr id="2050" name="Picture 2" descr="Demystifying HR Analytics and Workforce ...">
            <a:extLst>
              <a:ext uri="{FF2B5EF4-FFF2-40B4-BE49-F238E27FC236}">
                <a16:creationId xmlns:a16="http://schemas.microsoft.com/office/drawing/2014/main" id="{DE0469F1-BD7A-60BF-03B2-9729CE6FD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CBAB4130-CAB1-3B6C-E901-8C63717328E2}"/>
              </a:ext>
            </a:extLst>
          </p:cNvPr>
          <p:cNvSpPr>
            <a:spLocks noChangeArrowheads="1"/>
          </p:cNvSpPr>
          <p:nvPr/>
        </p:nvSpPr>
        <p:spPr bwMode="auto">
          <a:xfrm>
            <a:off x="412596" y="1815227"/>
            <a:ext cx="1063826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Monthly Income, Age, and Total Working Years are key drivers of employee attrition.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Highest attrition rates in certain departments due to low monthly income and job dissatisfaction.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Single employees are at higher risk of leaving than married or divorced employees, especially in demanding roles.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Frequent overtime increases likelihood of leaving by 2.93x.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Geographical Analysis identifies employee clusters for localized engagement and retention strategies.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Employees with lower job satisfaction and shorter tenure are more likely to leave.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Recommendations include revising compensation packages, reducing overtime, enhancing work-life balance, and tailoring retention strategies.</a:t>
            </a:r>
          </a:p>
        </p:txBody>
      </p:sp>
    </p:spTree>
    <p:extLst>
      <p:ext uri="{BB962C8B-B14F-4D97-AF65-F5344CB8AC3E}">
        <p14:creationId xmlns:p14="http://schemas.microsoft.com/office/powerpoint/2010/main" val="1275409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947DE1-6D0E-3FB6-B1C1-BB597898E61D}"/>
              </a:ext>
            </a:extLst>
          </p:cNvPr>
          <p:cNvSpPr txBox="1"/>
          <p:nvPr/>
        </p:nvSpPr>
        <p:spPr>
          <a:xfrm>
            <a:off x="4251960" y="3683913"/>
            <a:ext cx="6126480" cy="861774"/>
          </a:xfrm>
          <a:prstGeom prst="rect">
            <a:avLst/>
          </a:prstGeom>
          <a:noFill/>
        </p:spPr>
        <p:txBody>
          <a:bodyPr wrap="square" rtlCol="0">
            <a:spAutoFit/>
          </a:bodyPr>
          <a:lstStyle/>
          <a:p>
            <a:pPr algn="ctr"/>
            <a:r>
              <a:rPr lang="en-US" sz="5000" b="1" dirty="0">
                <a:solidFill>
                  <a:srgbClr val="5B2D29"/>
                </a:solidFill>
                <a:latin typeface="Arial" panose="020B0604020202020204" pitchFamily="34" charset="0"/>
                <a:cs typeface="Arial" panose="020B0604020202020204" pitchFamily="34" charset="0"/>
              </a:rPr>
              <a:t>THANK YOU!!</a:t>
            </a:r>
          </a:p>
        </p:txBody>
      </p:sp>
      <p:pic>
        <p:nvPicPr>
          <p:cNvPr id="3" name="Picture 2" descr="Demystifying HR Analytics and Workforce ...">
            <a:extLst>
              <a:ext uri="{FF2B5EF4-FFF2-40B4-BE49-F238E27FC236}">
                <a16:creationId xmlns:a16="http://schemas.microsoft.com/office/drawing/2014/main" id="{3AB62AD7-EF7C-AB6B-EE2C-880900DA2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181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7488"/>
          </a:xfrm>
          <a:prstGeom prst="rect">
            <a:avLst/>
          </a:prstGeom>
        </p:spPr>
      </p:pic>
      <p:sp>
        <p:nvSpPr>
          <p:cNvPr id="3" name="Text 0"/>
          <p:cNvSpPr/>
          <p:nvPr/>
        </p:nvSpPr>
        <p:spPr>
          <a:xfrm>
            <a:off x="772120" y="3535085"/>
            <a:ext cx="5190649" cy="648891"/>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About the Project</a:t>
            </a:r>
            <a:endParaRPr lang="en-US" sz="4050" dirty="0"/>
          </a:p>
        </p:txBody>
      </p:sp>
      <p:sp>
        <p:nvSpPr>
          <p:cNvPr id="4" name="Text 1"/>
          <p:cNvSpPr/>
          <p:nvPr/>
        </p:nvSpPr>
        <p:spPr>
          <a:xfrm>
            <a:off x="772120" y="4514850"/>
            <a:ext cx="13086159"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HR Analytics Dashboard offers a comprehensive overview of key HR metrics and trends.</a:t>
            </a:r>
            <a:endParaRPr lang="en-US" sz="1700" dirty="0"/>
          </a:p>
        </p:txBody>
      </p:sp>
      <p:sp>
        <p:nvSpPr>
          <p:cNvPr id="5" name="Shape 2"/>
          <p:cNvSpPr/>
          <p:nvPr/>
        </p:nvSpPr>
        <p:spPr>
          <a:xfrm>
            <a:off x="772120" y="5364004"/>
            <a:ext cx="496253" cy="496253"/>
          </a:xfrm>
          <a:prstGeom prst="roundRect">
            <a:avLst>
              <a:gd name="adj" fmla="val 18671"/>
            </a:avLst>
          </a:prstGeom>
          <a:solidFill>
            <a:srgbClr val="F0D4F7"/>
          </a:solidFill>
          <a:ln w="7620">
            <a:solidFill>
              <a:srgbClr val="D6BADD"/>
            </a:solidFill>
            <a:prstDash val="solid"/>
          </a:ln>
        </p:spPr>
      </p:sp>
      <p:sp>
        <p:nvSpPr>
          <p:cNvPr id="6" name="Text 3"/>
          <p:cNvSpPr/>
          <p:nvPr/>
        </p:nvSpPr>
        <p:spPr>
          <a:xfrm>
            <a:off x="942380"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450" dirty="0"/>
          </a:p>
        </p:txBody>
      </p:sp>
      <p:sp>
        <p:nvSpPr>
          <p:cNvPr id="7" name="Text 4"/>
          <p:cNvSpPr/>
          <p:nvPr/>
        </p:nvSpPr>
        <p:spPr>
          <a:xfrm>
            <a:off x="1488877"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Employee Count</a:t>
            </a:r>
            <a:endParaRPr lang="en-US" sz="2000" dirty="0"/>
          </a:p>
        </p:txBody>
      </p:sp>
      <p:sp>
        <p:nvSpPr>
          <p:cNvPr id="8" name="Text 5"/>
          <p:cNvSpPr/>
          <p:nvPr/>
        </p:nvSpPr>
        <p:spPr>
          <a:xfrm>
            <a:off x="1488877"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a snapshot of the total number of employees.</a:t>
            </a:r>
            <a:endParaRPr lang="en-US" sz="1700" dirty="0"/>
          </a:p>
        </p:txBody>
      </p:sp>
      <p:sp>
        <p:nvSpPr>
          <p:cNvPr id="9" name="Shape 6"/>
          <p:cNvSpPr/>
          <p:nvPr/>
        </p:nvSpPr>
        <p:spPr>
          <a:xfrm>
            <a:off x="7425452" y="5364004"/>
            <a:ext cx="496253" cy="496253"/>
          </a:xfrm>
          <a:prstGeom prst="roundRect">
            <a:avLst>
              <a:gd name="adj" fmla="val 18671"/>
            </a:avLst>
          </a:prstGeom>
          <a:solidFill>
            <a:srgbClr val="F0D4F7"/>
          </a:solidFill>
          <a:ln w="7620">
            <a:solidFill>
              <a:srgbClr val="D6BADD"/>
            </a:solidFill>
            <a:prstDash val="solid"/>
          </a:ln>
        </p:spPr>
      </p:sp>
      <p:sp>
        <p:nvSpPr>
          <p:cNvPr id="10" name="Text 7"/>
          <p:cNvSpPr/>
          <p:nvPr/>
        </p:nvSpPr>
        <p:spPr>
          <a:xfrm>
            <a:off x="7595711"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450" dirty="0"/>
          </a:p>
        </p:txBody>
      </p:sp>
      <p:sp>
        <p:nvSpPr>
          <p:cNvPr id="11" name="Text 8"/>
          <p:cNvSpPr/>
          <p:nvPr/>
        </p:nvSpPr>
        <p:spPr>
          <a:xfrm>
            <a:off x="8142208"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Attrition Trends</a:t>
            </a:r>
            <a:endParaRPr lang="en-US" sz="2000" dirty="0"/>
          </a:p>
        </p:txBody>
      </p:sp>
      <p:sp>
        <p:nvSpPr>
          <p:cNvPr id="12" name="Text 9"/>
          <p:cNvSpPr/>
          <p:nvPr/>
        </p:nvSpPr>
        <p:spPr>
          <a:xfrm>
            <a:off x="8142208"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Shows the number and rate of employees leaving the company.</a:t>
            </a:r>
            <a:endParaRPr lang="en-US" sz="1700" dirty="0"/>
          </a:p>
        </p:txBody>
      </p:sp>
      <p:sp>
        <p:nvSpPr>
          <p:cNvPr id="13" name="Shape 10"/>
          <p:cNvSpPr/>
          <p:nvPr/>
        </p:nvSpPr>
        <p:spPr>
          <a:xfrm>
            <a:off x="772120" y="6642259"/>
            <a:ext cx="496253" cy="496253"/>
          </a:xfrm>
          <a:prstGeom prst="roundRect">
            <a:avLst>
              <a:gd name="adj" fmla="val 18671"/>
            </a:avLst>
          </a:prstGeom>
          <a:solidFill>
            <a:srgbClr val="F0D4F7"/>
          </a:solidFill>
          <a:ln w="7620">
            <a:solidFill>
              <a:srgbClr val="D6BADD"/>
            </a:solidFill>
            <a:prstDash val="solid"/>
          </a:ln>
        </p:spPr>
      </p:sp>
      <p:sp>
        <p:nvSpPr>
          <p:cNvPr id="14" name="Text 11"/>
          <p:cNvSpPr/>
          <p:nvPr/>
        </p:nvSpPr>
        <p:spPr>
          <a:xfrm>
            <a:off x="942380"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450" dirty="0"/>
          </a:p>
        </p:txBody>
      </p:sp>
      <p:sp>
        <p:nvSpPr>
          <p:cNvPr id="15" name="Text 12"/>
          <p:cNvSpPr/>
          <p:nvPr/>
        </p:nvSpPr>
        <p:spPr>
          <a:xfrm>
            <a:off x="1488877"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Demographics</a:t>
            </a:r>
            <a:endParaRPr lang="en-US" sz="2000" dirty="0"/>
          </a:p>
        </p:txBody>
      </p:sp>
      <p:sp>
        <p:nvSpPr>
          <p:cNvPr id="16" name="Text 13"/>
          <p:cNvSpPr/>
          <p:nvPr/>
        </p:nvSpPr>
        <p:spPr>
          <a:xfrm>
            <a:off x="1488877"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insights into employee age, gender, and education.</a:t>
            </a:r>
            <a:endParaRPr lang="en-US" sz="1700" dirty="0"/>
          </a:p>
        </p:txBody>
      </p:sp>
      <p:sp>
        <p:nvSpPr>
          <p:cNvPr id="17" name="Shape 14"/>
          <p:cNvSpPr/>
          <p:nvPr/>
        </p:nvSpPr>
        <p:spPr>
          <a:xfrm>
            <a:off x="7425452" y="6642259"/>
            <a:ext cx="496253" cy="496253"/>
          </a:xfrm>
          <a:prstGeom prst="roundRect">
            <a:avLst>
              <a:gd name="adj" fmla="val 18671"/>
            </a:avLst>
          </a:prstGeom>
          <a:solidFill>
            <a:srgbClr val="F0D4F7"/>
          </a:solidFill>
          <a:ln w="7620">
            <a:solidFill>
              <a:srgbClr val="D6BADD"/>
            </a:solidFill>
            <a:prstDash val="solid"/>
          </a:ln>
        </p:spPr>
      </p:sp>
      <p:sp>
        <p:nvSpPr>
          <p:cNvPr id="18" name="Text 15"/>
          <p:cNvSpPr/>
          <p:nvPr/>
        </p:nvSpPr>
        <p:spPr>
          <a:xfrm>
            <a:off x="7595711"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450" dirty="0"/>
          </a:p>
        </p:txBody>
      </p:sp>
      <p:sp>
        <p:nvSpPr>
          <p:cNvPr id="19" name="Text 16"/>
          <p:cNvSpPr/>
          <p:nvPr/>
        </p:nvSpPr>
        <p:spPr>
          <a:xfrm>
            <a:off x="8142208"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Job Satisfaction</a:t>
            </a:r>
            <a:endParaRPr lang="en-US" sz="2000" dirty="0"/>
          </a:p>
        </p:txBody>
      </p:sp>
      <p:sp>
        <p:nvSpPr>
          <p:cNvPr id="20" name="Text 17"/>
          <p:cNvSpPr/>
          <p:nvPr/>
        </p:nvSpPr>
        <p:spPr>
          <a:xfrm>
            <a:off x="8142208"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Reveals employee satisfaction levels across different roles.</a:t>
            </a:r>
            <a:endParaRPr lang="en-US" sz="1700" dirty="0"/>
          </a:p>
        </p:txBody>
      </p:sp>
      <p:pic>
        <p:nvPicPr>
          <p:cNvPr id="4098" name="Picture 2" descr="Line GIFs - Get the best gif on GIFER">
            <a:extLst>
              <a:ext uri="{FF2B5EF4-FFF2-40B4-BE49-F238E27FC236}">
                <a16:creationId xmlns:a16="http://schemas.microsoft.com/office/drawing/2014/main" id="{BC56E115-A4ED-5364-2F48-A74E88E30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20" y="3408915"/>
            <a:ext cx="3521100" cy="1720774"/>
          </a:xfrm>
          <a:prstGeom prst="rect">
            <a:avLst/>
          </a:prstGeom>
          <a:noFill/>
          <a:extLst>
            <a:ext uri="{909E8E84-426E-40DD-AFC4-6F175D3DCCD1}">
              <a14:hiddenFill xmlns:a14="http://schemas.microsoft.com/office/drawing/2010/main">
                <a:solidFill>
                  <a:srgbClr val="FFFFFF"/>
                </a:solidFill>
              </a14:hiddenFill>
            </a:ext>
          </a:extLst>
        </p:spPr>
      </p:pic>
      <p:sp>
        <p:nvSpPr>
          <p:cNvPr id="21" name="Isosceles Triangle 20">
            <a:extLst>
              <a:ext uri="{FF2B5EF4-FFF2-40B4-BE49-F238E27FC236}">
                <a16:creationId xmlns:a16="http://schemas.microsoft.com/office/drawing/2014/main" id="{2FB01E22-EB0E-6D72-C274-01073DA604DE}"/>
              </a:ext>
            </a:extLst>
          </p:cNvPr>
          <p:cNvSpPr/>
          <p:nvPr/>
        </p:nvSpPr>
        <p:spPr>
          <a:xfrm rot="16200000">
            <a:off x="12667784" y="6250152"/>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1684" y="2951734"/>
            <a:ext cx="5632490" cy="704017"/>
          </a:xfrm>
          <a:prstGeom prst="rect">
            <a:avLst/>
          </a:prstGeom>
          <a:noFill/>
          <a:ln/>
        </p:spPr>
        <p:txBody>
          <a:bodyPr wrap="none" lIns="0" tIns="0" rIns="0" bIns="0" rtlCol="0" anchor="t"/>
          <a:lstStyle/>
          <a:p>
            <a:pPr marL="0" indent="0">
              <a:lnSpc>
                <a:spcPts val="5500"/>
              </a:lnSpc>
              <a:buNone/>
            </a:pPr>
            <a:r>
              <a:rPr lang="en-US" sz="4000" kern="0" spc="-89"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Technologies Used</a:t>
            </a:r>
            <a:endParaRPr lang="en-US" sz="4000" dirty="0">
              <a:highlight>
                <a:srgbClr val="00FF00"/>
              </a:highlight>
            </a:endParaRPr>
          </a:p>
        </p:txBody>
      </p:sp>
      <p:sp>
        <p:nvSpPr>
          <p:cNvPr id="3" name="Text 1"/>
          <p:cNvSpPr/>
          <p:nvPr/>
        </p:nvSpPr>
        <p:spPr>
          <a:xfrm>
            <a:off x="628032" y="3810165"/>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utilizes Power BI and Excel to create interactive and insightful visualizations.</a:t>
            </a:r>
            <a:endParaRPr lang="en-US" sz="1850" dirty="0"/>
          </a:p>
        </p:txBody>
      </p:sp>
      <p:sp>
        <p:nvSpPr>
          <p:cNvPr id="4" name="Text 2"/>
          <p:cNvSpPr/>
          <p:nvPr/>
        </p:nvSpPr>
        <p:spPr>
          <a:xfrm>
            <a:off x="739544" y="4754715"/>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FFFF00"/>
                </a:highlight>
                <a:latin typeface="Source Serif Pro Semi Bold" pitchFamily="34" charset="0"/>
                <a:ea typeface="Source Serif Pro Semi Bold" pitchFamily="34" charset="-122"/>
                <a:cs typeface="Source Serif Pro Semi Bold" pitchFamily="34" charset="-120"/>
              </a:rPr>
              <a:t>Power BI</a:t>
            </a:r>
            <a:endParaRPr lang="en-US" sz="4000" b="1" dirty="0">
              <a:highlight>
                <a:srgbClr val="FFFF00"/>
              </a:highlight>
            </a:endParaRPr>
          </a:p>
        </p:txBody>
      </p:sp>
      <p:sp>
        <p:nvSpPr>
          <p:cNvPr id="5" name="Text 3"/>
          <p:cNvSpPr/>
          <p:nvPr/>
        </p:nvSpPr>
        <p:spPr>
          <a:xfrm>
            <a:off x="627972" y="5415491"/>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powerful business intelligence tool for data visualization and analysis.</a:t>
            </a:r>
            <a:endParaRPr lang="en-US" sz="2000" dirty="0"/>
          </a:p>
        </p:txBody>
      </p:sp>
      <p:sp>
        <p:nvSpPr>
          <p:cNvPr id="6" name="Text 4"/>
          <p:cNvSpPr/>
          <p:nvPr/>
        </p:nvSpPr>
        <p:spPr>
          <a:xfrm>
            <a:off x="7583489" y="4754715"/>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Excel</a:t>
            </a:r>
            <a:endParaRPr lang="en-US" sz="4000" b="1" dirty="0">
              <a:highlight>
                <a:srgbClr val="00FF00"/>
              </a:highlight>
            </a:endParaRPr>
          </a:p>
        </p:txBody>
      </p:sp>
      <p:sp>
        <p:nvSpPr>
          <p:cNvPr id="7" name="Text 5"/>
          <p:cNvSpPr/>
          <p:nvPr/>
        </p:nvSpPr>
        <p:spPr>
          <a:xfrm>
            <a:off x="7583489" y="5415491"/>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spreadsheet software used for data manipulation and preparation.</a:t>
            </a:r>
            <a:endParaRPr lang="en-US" sz="2000" dirty="0"/>
          </a:p>
        </p:txBody>
      </p:sp>
      <p:sp>
        <p:nvSpPr>
          <p:cNvPr id="8" name="TextBox 7">
            <a:extLst>
              <a:ext uri="{FF2B5EF4-FFF2-40B4-BE49-F238E27FC236}">
                <a16:creationId xmlns:a16="http://schemas.microsoft.com/office/drawing/2014/main" id="{3E248FEA-2045-EAB1-7C2D-4DAC36FE9793}"/>
              </a:ext>
            </a:extLst>
          </p:cNvPr>
          <p:cNvSpPr txBox="1"/>
          <p:nvPr/>
        </p:nvSpPr>
        <p:spPr>
          <a:xfrm>
            <a:off x="627972" y="6487466"/>
            <a:ext cx="2780951" cy="1323439"/>
          </a:xfrm>
          <a:prstGeom prst="rect">
            <a:avLst/>
          </a:prstGeom>
          <a:noFill/>
        </p:spPr>
        <p:txBody>
          <a:bodyPr wrap="square" rtlCol="0">
            <a:spAutoFit/>
          </a:bodyPr>
          <a:lstStyle/>
          <a:p>
            <a:r>
              <a:rPr lang="en-IN" sz="4000" b="1" dirty="0">
                <a:highlight>
                  <a:srgbClr val="00FFFF"/>
                </a:highlight>
              </a:rPr>
              <a:t>Python</a:t>
            </a:r>
            <a:r>
              <a:rPr lang="en-IN" sz="3600" b="1" dirty="0">
                <a:highlight>
                  <a:srgbClr val="00FFFF"/>
                </a:highlight>
              </a:rPr>
              <a:t> </a:t>
            </a:r>
          </a:p>
          <a:p>
            <a:endParaRPr lang="en-IN" sz="2000" b="1" i="0" dirty="0">
              <a:effectLst/>
              <a:latin typeface="Google Sans"/>
            </a:endParaRPr>
          </a:p>
          <a:p>
            <a:r>
              <a:rPr lang="en-IN" sz="2000" b="0" i="0" dirty="0">
                <a:effectLst/>
                <a:latin typeface="Google Sans"/>
              </a:rPr>
              <a:t>Data prediction</a:t>
            </a:r>
            <a:endParaRPr lang="en-IN" sz="2000" b="1" dirty="0"/>
          </a:p>
        </p:txBody>
      </p:sp>
      <p:pic>
        <p:nvPicPr>
          <p:cNvPr id="10" name="Picture 9">
            <a:extLst>
              <a:ext uri="{FF2B5EF4-FFF2-40B4-BE49-F238E27FC236}">
                <a16:creationId xmlns:a16="http://schemas.microsoft.com/office/drawing/2014/main" id="{B9F4BBD6-7553-5C57-BD55-5183B976B480}"/>
              </a:ext>
            </a:extLst>
          </p:cNvPr>
          <p:cNvPicPr>
            <a:picLocks noChangeAspect="1"/>
          </p:cNvPicPr>
          <p:nvPr/>
        </p:nvPicPr>
        <p:blipFill>
          <a:blip r:embed="rId3"/>
          <a:stretch>
            <a:fillRect/>
          </a:stretch>
        </p:blipFill>
        <p:spPr>
          <a:xfrm>
            <a:off x="2460860" y="6589644"/>
            <a:ext cx="2375736" cy="1243302"/>
          </a:xfrm>
          <a:prstGeom prst="rect">
            <a:avLst/>
          </a:prstGeom>
        </p:spPr>
      </p:pic>
      <p:pic>
        <p:nvPicPr>
          <p:cNvPr id="11" name="Picture 2" descr="Excel Icon Animation by Nitish 💥 on Dribbble">
            <a:extLst>
              <a:ext uri="{FF2B5EF4-FFF2-40B4-BE49-F238E27FC236}">
                <a16:creationId xmlns:a16="http://schemas.microsoft.com/office/drawing/2014/main" id="{742CEE1D-596D-32EE-EF5F-D4F54DB5D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110" y="3806472"/>
            <a:ext cx="2736046" cy="1721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ower BI Icon Animation">
            <a:extLst>
              <a:ext uri="{FF2B5EF4-FFF2-40B4-BE49-F238E27FC236}">
                <a16:creationId xmlns:a16="http://schemas.microsoft.com/office/drawing/2014/main" id="{AE076169-50EF-B1FB-2AAA-BD5AF729B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860" y="4373184"/>
            <a:ext cx="1773044" cy="991218"/>
          </a:xfrm>
          <a:prstGeom prst="rect">
            <a:avLst/>
          </a:prstGeom>
          <a:noFill/>
          <a:extLst>
            <a:ext uri="{909E8E84-426E-40DD-AFC4-6F175D3DCCD1}">
              <a14:hiddenFill xmlns:a14="http://schemas.microsoft.com/office/drawing/2010/main">
                <a:solidFill>
                  <a:srgbClr val="FFFFFF"/>
                </a:solidFill>
              </a14:hiddenFill>
            </a:ext>
          </a:extLst>
        </p:spPr>
      </p:pic>
      <p:sp>
        <p:nvSpPr>
          <p:cNvPr id="12" name="Isosceles Triangle 11">
            <a:extLst>
              <a:ext uri="{FF2B5EF4-FFF2-40B4-BE49-F238E27FC236}">
                <a16:creationId xmlns:a16="http://schemas.microsoft.com/office/drawing/2014/main" id="{CB893FC1-14B2-4DE4-B441-93C3DCAD9CC6}"/>
              </a:ext>
            </a:extLst>
          </p:cNvPr>
          <p:cNvSpPr/>
          <p:nvPr/>
        </p:nvSpPr>
        <p:spPr>
          <a:xfrm rot="16200000">
            <a:off x="12662872" y="6308350"/>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0">
            <a:extLst>
              <a:ext uri="{FF2B5EF4-FFF2-40B4-BE49-F238E27FC236}">
                <a16:creationId xmlns:a16="http://schemas.microsoft.com/office/drawing/2014/main" id="{42072942-F7ED-CA70-8268-EA3D2DF7E8AB}"/>
              </a:ext>
            </a:extLst>
          </p:cNvPr>
          <p:cNvSpPr/>
          <p:nvPr/>
        </p:nvSpPr>
        <p:spPr>
          <a:xfrm>
            <a:off x="627972" y="396654"/>
            <a:ext cx="5632490" cy="704017"/>
          </a:xfrm>
          <a:prstGeom prst="rect">
            <a:avLst/>
          </a:prstGeom>
          <a:noFill/>
          <a:ln/>
        </p:spPr>
        <p:txBody>
          <a:bodyPr wrap="none" lIns="0" tIns="0" rIns="0" bIns="0" rtlCol="0" anchor="t"/>
          <a:lstStyle/>
          <a:p>
            <a:pPr marL="0" indent="0">
              <a:lnSpc>
                <a:spcPts val="5500"/>
              </a:lnSpc>
              <a:buNone/>
            </a:pPr>
            <a:r>
              <a:rPr lang="en-US" sz="4000" kern="0" spc="-89"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Overview of the project</a:t>
            </a:r>
            <a:endParaRPr lang="en-US" sz="4000" dirty="0">
              <a:highlight>
                <a:srgbClr val="00FF00"/>
              </a:highlight>
            </a:endParaRPr>
          </a:p>
        </p:txBody>
      </p:sp>
      <p:sp>
        <p:nvSpPr>
          <p:cNvPr id="13" name="TextBox 12">
            <a:extLst>
              <a:ext uri="{FF2B5EF4-FFF2-40B4-BE49-F238E27FC236}">
                <a16:creationId xmlns:a16="http://schemas.microsoft.com/office/drawing/2014/main" id="{6A963818-9854-6746-F2D6-0A447F50D278}"/>
              </a:ext>
            </a:extLst>
          </p:cNvPr>
          <p:cNvSpPr txBox="1"/>
          <p:nvPr/>
        </p:nvSpPr>
        <p:spPr>
          <a:xfrm>
            <a:off x="627972" y="1239576"/>
            <a:ext cx="13513339" cy="1508105"/>
          </a:xfrm>
          <a:prstGeom prst="rect">
            <a:avLst/>
          </a:prstGeom>
          <a:noFill/>
        </p:spPr>
        <p:txBody>
          <a:bodyPr wrap="square" rtlCol="0">
            <a:spAutoFit/>
          </a:bodyPr>
          <a:lstStyle/>
          <a:p>
            <a:r>
              <a:rPr lang="en-US" sz="2300" dirty="0"/>
              <a:t>This project involves the development and analysis of an </a:t>
            </a:r>
            <a:r>
              <a:rPr lang="en-US" sz="2300" b="1" dirty="0"/>
              <a:t>Employee Attrition Dashboard</a:t>
            </a:r>
            <a:r>
              <a:rPr lang="en-US" sz="2300" dirty="0"/>
              <a:t> using Power BI to understand factors driving employee turnover and provide actionable insights for improvement. The dashboard highlights key metrics such as employee demographics, job satisfaction, performance ratings, income distribution, and attrition rates across various departments, roles, and demographics.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90575"/>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highlight>
                  <a:srgbClr val="00FFFF"/>
                </a:highlight>
                <a:latin typeface="Source Serif Pro Semi Bold" pitchFamily="34" charset="0"/>
                <a:ea typeface="Source Serif Pro Semi Bold" pitchFamily="34" charset="-122"/>
                <a:cs typeface="Source Serif Pro Semi Bold" pitchFamily="34" charset="-120"/>
              </a:rPr>
              <a:t>Steps Overview</a:t>
            </a:r>
            <a:endParaRPr lang="en-US" sz="4400" dirty="0">
              <a:highlight>
                <a:srgbClr val="00FFFF"/>
              </a:highlight>
            </a:endParaRPr>
          </a:p>
        </p:txBody>
      </p:sp>
      <p:sp>
        <p:nvSpPr>
          <p:cNvPr id="4" name="Text 1"/>
          <p:cNvSpPr/>
          <p:nvPr/>
        </p:nvSpPr>
        <p:spPr>
          <a:xfrm>
            <a:off x="837724" y="1853565"/>
            <a:ext cx="746855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follows a structured approach to data analysis and visualization.</a:t>
            </a:r>
            <a:endParaRPr lang="en-US" sz="1850" dirty="0"/>
          </a:p>
        </p:txBody>
      </p:sp>
      <p:sp>
        <p:nvSpPr>
          <p:cNvPr id="5" name="Shape 2"/>
          <p:cNvSpPr/>
          <p:nvPr/>
        </p:nvSpPr>
        <p:spPr>
          <a:xfrm>
            <a:off x="1181457" y="2505789"/>
            <a:ext cx="30480" cy="4933236"/>
          </a:xfrm>
          <a:prstGeom prst="roundRect">
            <a:avLst>
              <a:gd name="adj" fmla="val 329856"/>
            </a:avLst>
          </a:prstGeom>
          <a:solidFill>
            <a:srgbClr val="D6BADD"/>
          </a:solidFill>
          <a:ln/>
        </p:spPr>
      </p:sp>
      <p:sp>
        <p:nvSpPr>
          <p:cNvPr id="6" name="Shape 3"/>
          <p:cNvSpPr/>
          <p:nvPr/>
        </p:nvSpPr>
        <p:spPr>
          <a:xfrm>
            <a:off x="1435477" y="3028950"/>
            <a:ext cx="837724" cy="30480"/>
          </a:xfrm>
          <a:prstGeom prst="roundRect">
            <a:avLst>
              <a:gd name="adj" fmla="val 329856"/>
            </a:avLst>
          </a:prstGeom>
          <a:solidFill>
            <a:srgbClr val="D6BADD"/>
          </a:solidFill>
          <a:ln/>
        </p:spPr>
      </p:sp>
      <p:sp>
        <p:nvSpPr>
          <p:cNvPr id="7" name="Shape 4"/>
          <p:cNvSpPr/>
          <p:nvPr/>
        </p:nvSpPr>
        <p:spPr>
          <a:xfrm>
            <a:off x="927437" y="2774990"/>
            <a:ext cx="538520" cy="538520"/>
          </a:xfrm>
          <a:prstGeom prst="roundRect">
            <a:avLst>
              <a:gd name="adj" fmla="val 18670"/>
            </a:avLst>
          </a:prstGeom>
          <a:solidFill>
            <a:srgbClr val="F0D4F7"/>
          </a:solidFill>
          <a:ln w="7620">
            <a:solidFill>
              <a:srgbClr val="D6BADD"/>
            </a:solidFill>
            <a:prstDash val="solid"/>
          </a:ln>
        </p:spPr>
      </p:sp>
      <p:sp>
        <p:nvSpPr>
          <p:cNvPr id="8" name="Text 5"/>
          <p:cNvSpPr/>
          <p:nvPr/>
        </p:nvSpPr>
        <p:spPr>
          <a:xfrm>
            <a:off x="1112222" y="2875240"/>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9" name="Text 6"/>
          <p:cNvSpPr/>
          <p:nvPr/>
        </p:nvSpPr>
        <p:spPr>
          <a:xfrm>
            <a:off x="2513290" y="274510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Collection</a:t>
            </a:r>
            <a:endParaRPr lang="en-US" sz="2200" dirty="0"/>
          </a:p>
        </p:txBody>
      </p:sp>
      <p:sp>
        <p:nvSpPr>
          <p:cNvPr id="10" name="Text 7"/>
          <p:cNvSpPr/>
          <p:nvPr/>
        </p:nvSpPr>
        <p:spPr>
          <a:xfrm>
            <a:off x="2513290" y="3240643"/>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Gathering HR data from various sources.</a:t>
            </a:r>
            <a:endParaRPr lang="en-US" sz="1850" dirty="0"/>
          </a:p>
        </p:txBody>
      </p:sp>
      <p:sp>
        <p:nvSpPr>
          <p:cNvPr id="11" name="Shape 8"/>
          <p:cNvSpPr/>
          <p:nvPr/>
        </p:nvSpPr>
        <p:spPr>
          <a:xfrm>
            <a:off x="1435477" y="4625459"/>
            <a:ext cx="837724" cy="30480"/>
          </a:xfrm>
          <a:prstGeom prst="roundRect">
            <a:avLst>
              <a:gd name="adj" fmla="val 329856"/>
            </a:avLst>
          </a:prstGeom>
          <a:solidFill>
            <a:srgbClr val="D6BADD"/>
          </a:solidFill>
          <a:ln/>
        </p:spPr>
      </p:sp>
      <p:sp>
        <p:nvSpPr>
          <p:cNvPr id="12" name="Shape 9"/>
          <p:cNvSpPr/>
          <p:nvPr/>
        </p:nvSpPr>
        <p:spPr>
          <a:xfrm>
            <a:off x="927437" y="4371499"/>
            <a:ext cx="538520" cy="538520"/>
          </a:xfrm>
          <a:prstGeom prst="roundRect">
            <a:avLst>
              <a:gd name="adj" fmla="val 18670"/>
            </a:avLst>
          </a:prstGeom>
          <a:solidFill>
            <a:srgbClr val="F0D4F7"/>
          </a:solidFill>
          <a:ln w="7620">
            <a:solidFill>
              <a:srgbClr val="D6BADD"/>
            </a:solidFill>
            <a:prstDash val="solid"/>
          </a:ln>
        </p:spPr>
      </p:sp>
      <p:sp>
        <p:nvSpPr>
          <p:cNvPr id="13" name="Text 10"/>
          <p:cNvSpPr/>
          <p:nvPr/>
        </p:nvSpPr>
        <p:spPr>
          <a:xfrm>
            <a:off x="1112222" y="4471749"/>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4" name="Text 11"/>
          <p:cNvSpPr/>
          <p:nvPr/>
        </p:nvSpPr>
        <p:spPr>
          <a:xfrm>
            <a:off x="2513290" y="4341614"/>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Cleaning</a:t>
            </a:r>
            <a:endParaRPr lang="en-US" sz="2200" dirty="0"/>
          </a:p>
        </p:txBody>
      </p:sp>
      <p:sp>
        <p:nvSpPr>
          <p:cNvPr id="15" name="Text 12"/>
          <p:cNvSpPr/>
          <p:nvPr/>
        </p:nvSpPr>
        <p:spPr>
          <a:xfrm>
            <a:off x="2513290" y="4837152"/>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Identifying and addressing data inconsistencies and errors.</a:t>
            </a:r>
            <a:endParaRPr lang="en-US" sz="1850" dirty="0"/>
          </a:p>
        </p:txBody>
      </p:sp>
      <p:sp>
        <p:nvSpPr>
          <p:cNvPr id="16" name="Shape 13"/>
          <p:cNvSpPr/>
          <p:nvPr/>
        </p:nvSpPr>
        <p:spPr>
          <a:xfrm>
            <a:off x="1435477" y="6221968"/>
            <a:ext cx="837724" cy="30480"/>
          </a:xfrm>
          <a:prstGeom prst="roundRect">
            <a:avLst>
              <a:gd name="adj" fmla="val 329856"/>
            </a:avLst>
          </a:prstGeom>
          <a:solidFill>
            <a:srgbClr val="D6BADD"/>
          </a:solidFill>
          <a:ln/>
        </p:spPr>
      </p:sp>
      <p:sp>
        <p:nvSpPr>
          <p:cNvPr id="17" name="Shape 14"/>
          <p:cNvSpPr/>
          <p:nvPr/>
        </p:nvSpPr>
        <p:spPr>
          <a:xfrm>
            <a:off x="927437" y="5968008"/>
            <a:ext cx="538520" cy="538520"/>
          </a:xfrm>
          <a:prstGeom prst="roundRect">
            <a:avLst>
              <a:gd name="adj" fmla="val 18670"/>
            </a:avLst>
          </a:prstGeom>
          <a:solidFill>
            <a:srgbClr val="F0D4F7"/>
          </a:solidFill>
          <a:ln w="7620">
            <a:solidFill>
              <a:srgbClr val="D6BADD"/>
            </a:solidFill>
            <a:prstDash val="solid"/>
          </a:ln>
        </p:spPr>
      </p:sp>
      <p:sp>
        <p:nvSpPr>
          <p:cNvPr id="18" name="Text 15"/>
          <p:cNvSpPr/>
          <p:nvPr/>
        </p:nvSpPr>
        <p:spPr>
          <a:xfrm>
            <a:off x="1112222" y="6068258"/>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9" name="Text 16"/>
          <p:cNvSpPr/>
          <p:nvPr/>
        </p:nvSpPr>
        <p:spPr>
          <a:xfrm>
            <a:off x="2513290" y="593812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Visualization</a:t>
            </a:r>
            <a:endParaRPr lang="en-US" sz="2200" dirty="0"/>
          </a:p>
        </p:txBody>
      </p:sp>
      <p:sp>
        <p:nvSpPr>
          <p:cNvPr id="20" name="Text 17"/>
          <p:cNvSpPr/>
          <p:nvPr/>
        </p:nvSpPr>
        <p:spPr>
          <a:xfrm>
            <a:off x="2513290" y="6433661"/>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Creating interactive charts and graphs to represent data insights.</a:t>
            </a:r>
            <a:endParaRPr lang="en-US" sz="1850"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26" y="125546"/>
            <a:ext cx="12435840" cy="789279"/>
          </a:xfrm>
        </p:spPr>
        <p:txBody>
          <a:bodyPr/>
          <a:lstStyle/>
          <a:p>
            <a:r>
              <a:rPr u="sng" dirty="0"/>
              <a:t>HR Dataset Overview</a:t>
            </a:r>
            <a:br>
              <a:rPr lang="en-IN" u="sng" dirty="0"/>
            </a:br>
            <a:endParaRPr u="sng" dirty="0"/>
          </a:p>
        </p:txBody>
      </p:sp>
      <p:sp>
        <p:nvSpPr>
          <p:cNvPr id="3" name="Subtitle 2"/>
          <p:cNvSpPr>
            <a:spLocks noGrp="1"/>
          </p:cNvSpPr>
          <p:nvPr>
            <p:ph type="subTitle" idx="1"/>
          </p:nvPr>
        </p:nvSpPr>
        <p:spPr>
          <a:xfrm>
            <a:off x="1871174" y="947856"/>
            <a:ext cx="8610972" cy="507737"/>
          </a:xfrm>
        </p:spPr>
        <p:txBody>
          <a:bodyPr/>
          <a:lstStyle/>
          <a:p>
            <a:r>
              <a:rPr sz="2400" b="1" i="1" dirty="0">
                <a:solidFill>
                  <a:schemeClr val="tx1"/>
                </a:solidFill>
                <a:highlight>
                  <a:srgbClr val="00FF00"/>
                </a:highlight>
              </a:rPr>
              <a:t>Summary of HR and Engagement Survey Data</a:t>
            </a:r>
          </a:p>
        </p:txBody>
      </p:sp>
      <p:sp>
        <p:nvSpPr>
          <p:cNvPr id="5" name="TextBox 4">
            <a:extLst>
              <a:ext uri="{FF2B5EF4-FFF2-40B4-BE49-F238E27FC236}">
                <a16:creationId xmlns:a16="http://schemas.microsoft.com/office/drawing/2014/main" id="{888B8CD9-06CA-AC36-7861-3BC35B634675}"/>
              </a:ext>
            </a:extLst>
          </p:cNvPr>
          <p:cNvSpPr txBox="1"/>
          <p:nvPr/>
        </p:nvSpPr>
        <p:spPr>
          <a:xfrm>
            <a:off x="3166946" y="1622281"/>
            <a:ext cx="8374566" cy="2031325"/>
          </a:xfrm>
          <a:prstGeom prst="rect">
            <a:avLst/>
          </a:prstGeom>
          <a:noFill/>
        </p:spPr>
        <p:txBody>
          <a:bodyPr wrap="square">
            <a:spAutoFit/>
          </a:bodyPr>
          <a:lstStyle/>
          <a:p>
            <a:r>
              <a:rPr lang="en-IN" dirty="0"/>
              <a:t>The HRIS sheet contains 26 columns focusing on employee demographics, roles, and job-related metrics.</a:t>
            </a:r>
          </a:p>
          <a:p>
            <a:endParaRPr lang="en-IN" dirty="0"/>
          </a:p>
          <a:p>
            <a:r>
              <a:rPr lang="en-IN" dirty="0"/>
              <a:t>Key Information:</a:t>
            </a:r>
          </a:p>
          <a:p>
            <a:r>
              <a:rPr lang="en-IN" dirty="0"/>
              <a:t>- Employee Demographics: Name, Office, Age, Gender, Marital Status</a:t>
            </a:r>
          </a:p>
          <a:p>
            <a:r>
              <a:rPr lang="en-IN" dirty="0"/>
              <a:t>- Job Metrics: Attrition, Business Travel, Department, Job Role, Job Level, Monthly Income, Years At Company, maps coordinate X&amp;Y</a:t>
            </a:r>
          </a:p>
        </p:txBody>
      </p:sp>
      <p:sp>
        <p:nvSpPr>
          <p:cNvPr id="7" name="TextBox 6">
            <a:extLst>
              <a:ext uri="{FF2B5EF4-FFF2-40B4-BE49-F238E27FC236}">
                <a16:creationId xmlns:a16="http://schemas.microsoft.com/office/drawing/2014/main" id="{601A4C0F-121D-FD8B-0265-D6B52004F6C1}"/>
              </a:ext>
            </a:extLst>
          </p:cNvPr>
          <p:cNvSpPr txBox="1"/>
          <p:nvPr/>
        </p:nvSpPr>
        <p:spPr>
          <a:xfrm>
            <a:off x="3166945" y="4575995"/>
            <a:ext cx="8274205" cy="1754326"/>
          </a:xfrm>
          <a:prstGeom prst="rect">
            <a:avLst/>
          </a:prstGeom>
          <a:noFill/>
        </p:spPr>
        <p:txBody>
          <a:bodyPr wrap="square">
            <a:spAutoFit/>
          </a:bodyPr>
          <a:lstStyle/>
          <a:p>
            <a:r>
              <a:rPr lang="en-IN" dirty="0"/>
              <a:t>The Engagement Survey sheet measures employee satisfaction and engagement.</a:t>
            </a:r>
          </a:p>
          <a:p>
            <a:endParaRPr lang="en-IN" dirty="0"/>
          </a:p>
          <a:p>
            <a:r>
              <a:rPr lang="en-IN" dirty="0"/>
              <a:t>Key Information:</a:t>
            </a:r>
          </a:p>
          <a:p>
            <a:r>
              <a:rPr lang="en-IN" dirty="0"/>
              <a:t>- Satisfaction Metrics: Relationship Satisfaction, Job Satisfaction, Environment Satisfaction</a:t>
            </a:r>
          </a:p>
          <a:p>
            <a:r>
              <a:rPr lang="en-IN" dirty="0"/>
              <a:t>- Work Metrics: Training Times Last Year, Work Life Balance, Job Involvement</a:t>
            </a:r>
          </a:p>
        </p:txBody>
      </p:sp>
      <p:sp>
        <p:nvSpPr>
          <p:cNvPr id="9" name="TextBox 8">
            <a:extLst>
              <a:ext uri="{FF2B5EF4-FFF2-40B4-BE49-F238E27FC236}">
                <a16:creationId xmlns:a16="http://schemas.microsoft.com/office/drawing/2014/main" id="{2EA4745C-FB23-3FA3-CD3D-9A3CB251051A}"/>
              </a:ext>
            </a:extLst>
          </p:cNvPr>
          <p:cNvSpPr txBox="1"/>
          <p:nvPr/>
        </p:nvSpPr>
        <p:spPr>
          <a:xfrm>
            <a:off x="3166946" y="3930134"/>
            <a:ext cx="7315200" cy="461665"/>
          </a:xfrm>
          <a:prstGeom prst="rect">
            <a:avLst/>
          </a:prstGeom>
          <a:noFill/>
        </p:spPr>
        <p:txBody>
          <a:bodyPr wrap="square">
            <a:spAutoFit/>
          </a:bodyPr>
          <a:lstStyle/>
          <a:p>
            <a:r>
              <a:rPr lang="en-IN" sz="2400" b="1" i="1" dirty="0">
                <a:highlight>
                  <a:srgbClr val="00FF00"/>
                </a:highlight>
              </a:rPr>
              <a:t>Engagement Survey Sheet Overview</a:t>
            </a:r>
          </a:p>
        </p:txBody>
      </p:sp>
      <p:pic>
        <p:nvPicPr>
          <p:cNvPr id="12" name="Picture 11">
            <a:extLst>
              <a:ext uri="{FF2B5EF4-FFF2-40B4-BE49-F238E27FC236}">
                <a16:creationId xmlns:a16="http://schemas.microsoft.com/office/drawing/2014/main" id="{80BA91C9-E583-AD22-5BA6-384AC15949CA}"/>
              </a:ext>
            </a:extLst>
          </p:cNvPr>
          <p:cNvPicPr>
            <a:picLocks noChangeAspect="1"/>
          </p:cNvPicPr>
          <p:nvPr/>
        </p:nvPicPr>
        <p:blipFill>
          <a:blip r:embed="rId2"/>
          <a:stretch>
            <a:fillRect/>
          </a:stretch>
        </p:blipFill>
        <p:spPr>
          <a:xfrm>
            <a:off x="200722" y="1854283"/>
            <a:ext cx="2888166" cy="2537515"/>
          </a:xfrm>
          <a:prstGeom prst="rect">
            <a:avLst/>
          </a:prstGeom>
        </p:spPr>
      </p:pic>
      <p:pic>
        <p:nvPicPr>
          <p:cNvPr id="13" name="Picture 12">
            <a:extLst>
              <a:ext uri="{FF2B5EF4-FFF2-40B4-BE49-F238E27FC236}">
                <a16:creationId xmlns:a16="http://schemas.microsoft.com/office/drawing/2014/main" id="{3DB28B79-8FC4-DFB2-3DF7-6D3DDEABBBF1}"/>
              </a:ext>
            </a:extLst>
          </p:cNvPr>
          <p:cNvPicPr>
            <a:picLocks noChangeAspect="1"/>
          </p:cNvPicPr>
          <p:nvPr/>
        </p:nvPicPr>
        <p:blipFill>
          <a:blip r:embed="rId3"/>
          <a:stretch>
            <a:fillRect/>
          </a:stretch>
        </p:blipFill>
        <p:spPr>
          <a:xfrm>
            <a:off x="12061619" y="1838160"/>
            <a:ext cx="2479571" cy="3051034"/>
          </a:xfrm>
          <a:prstGeom prst="rect">
            <a:avLst/>
          </a:prstGeom>
        </p:spPr>
      </p:pic>
      <p:sp>
        <p:nvSpPr>
          <p:cNvPr id="14" name="Isosceles Triangle 13">
            <a:extLst>
              <a:ext uri="{FF2B5EF4-FFF2-40B4-BE49-F238E27FC236}">
                <a16:creationId xmlns:a16="http://schemas.microsoft.com/office/drawing/2014/main" id="{A13AFEF4-99E9-7337-10D8-623E8627B6DC}"/>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descr="Excel: Learn the Basics in Just 11 Gifs">
            <a:extLst>
              <a:ext uri="{FF2B5EF4-FFF2-40B4-BE49-F238E27FC236}">
                <a16:creationId xmlns:a16="http://schemas.microsoft.com/office/drawing/2014/main" id="{9A138E22-F44D-92A3-6AC6-29AC6226A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67706"/>
            <a:ext cx="4595671" cy="1761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0C518B-C0F7-50BF-33FA-14A07C8FDF0A}"/>
              </a:ext>
            </a:extLst>
          </p:cNvPr>
          <p:cNvPicPr>
            <a:picLocks noChangeAspect="1"/>
          </p:cNvPicPr>
          <p:nvPr/>
        </p:nvPicPr>
        <p:blipFill>
          <a:blip r:embed="rId2"/>
          <a:stretch>
            <a:fillRect/>
          </a:stretch>
        </p:blipFill>
        <p:spPr>
          <a:xfrm>
            <a:off x="-1" y="0"/>
            <a:ext cx="14875727" cy="8242766"/>
          </a:xfrm>
          <a:prstGeom prst="rect">
            <a:avLst/>
          </a:prstGeom>
        </p:spPr>
      </p:pic>
    </p:spTree>
    <p:extLst>
      <p:ext uri="{BB962C8B-B14F-4D97-AF65-F5344CB8AC3E}">
        <p14:creationId xmlns:p14="http://schemas.microsoft.com/office/powerpoint/2010/main" val="2532224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5C5F89-450C-2353-6B55-8E66BC80FD3D}"/>
              </a:ext>
            </a:extLst>
          </p:cNvPr>
          <p:cNvPicPr>
            <a:picLocks noChangeAspect="1"/>
          </p:cNvPicPr>
          <p:nvPr/>
        </p:nvPicPr>
        <p:blipFill>
          <a:blip r:embed="rId2"/>
          <a:stretch>
            <a:fillRect/>
          </a:stretch>
        </p:blipFill>
        <p:spPr>
          <a:xfrm>
            <a:off x="0" y="0"/>
            <a:ext cx="14630400" cy="8396868"/>
          </a:xfrm>
          <a:prstGeom prst="rect">
            <a:avLst/>
          </a:prstGeom>
        </p:spPr>
      </p:pic>
    </p:spTree>
    <p:extLst>
      <p:ext uri="{BB962C8B-B14F-4D97-AF65-F5344CB8AC3E}">
        <p14:creationId xmlns:p14="http://schemas.microsoft.com/office/powerpoint/2010/main" val="3063384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107" y="37051"/>
            <a:ext cx="12618720" cy="1590676"/>
          </a:xfrm>
        </p:spPr>
        <p:txBody>
          <a:bodyPr/>
          <a:lstStyle/>
          <a:p>
            <a:r>
              <a:rPr lang="en-US" dirty="0">
                <a:highlight>
                  <a:srgbClr val="00FF00"/>
                </a:highlight>
              </a:rPr>
              <a:t>Data Analysis Expressions</a:t>
            </a:r>
          </a:p>
        </p:txBody>
      </p:sp>
      <p:sp>
        <p:nvSpPr>
          <p:cNvPr id="8" name="Content Placeholder 2"/>
          <p:cNvSpPr>
            <a:spLocks noGrp="1"/>
          </p:cNvSpPr>
          <p:nvPr>
            <p:ph idx="1"/>
          </p:nvPr>
        </p:nvSpPr>
        <p:spPr>
          <a:xfrm>
            <a:off x="287866" y="1462431"/>
            <a:ext cx="14010752" cy="2061353"/>
          </a:xfrm>
        </p:spPr>
        <p:txBody>
          <a:bodyPr>
            <a:normAutofit/>
          </a:bodyPr>
          <a:lstStyle/>
          <a:p>
            <a:pPr marL="0" indent="0">
              <a:buNone/>
            </a:pPr>
            <a:r>
              <a:rPr lang="en-US" sz="2500" dirty="0"/>
              <a:t>DAX is a collection of functions, operators, and constants that can be used in a formula, or expression, to calculate and return one or more values.</a:t>
            </a:r>
          </a:p>
          <a:p>
            <a:pPr marL="0" indent="0">
              <a:buNone/>
            </a:pPr>
            <a:r>
              <a:rPr lang="en-US" sz="2500" dirty="0"/>
              <a:t>Data Analysis Expressions, or “DAX” includes a library of over 200 functions, operators, and constructs and are similar to Excel formulas</a:t>
            </a:r>
          </a:p>
          <a:p>
            <a:pPr marL="0" indent="0">
              <a:buNone/>
            </a:pPr>
            <a:endParaRPr lang="en-US" sz="2500" dirty="0"/>
          </a:p>
        </p:txBody>
      </p:sp>
      <p:pic>
        <p:nvPicPr>
          <p:cNvPr id="3" name="Picture 2"/>
          <p:cNvPicPr>
            <a:picLocks noChangeAspect="1"/>
          </p:cNvPicPr>
          <p:nvPr/>
        </p:nvPicPr>
        <p:blipFill>
          <a:blip r:embed="rId3"/>
          <a:stretch>
            <a:fillRect/>
          </a:stretch>
        </p:blipFill>
        <p:spPr>
          <a:xfrm>
            <a:off x="10173547" y="15096"/>
            <a:ext cx="4456853" cy="1169370"/>
          </a:xfrm>
          <a:prstGeom prst="rect">
            <a:avLst/>
          </a:prstGeom>
          <a:ln>
            <a:solidFill>
              <a:schemeClr val="dk1"/>
            </a:solidFill>
          </a:ln>
        </p:spPr>
      </p:pic>
      <p:sp>
        <p:nvSpPr>
          <p:cNvPr id="5" name="TextBox 4">
            <a:extLst>
              <a:ext uri="{FF2B5EF4-FFF2-40B4-BE49-F238E27FC236}">
                <a16:creationId xmlns:a16="http://schemas.microsoft.com/office/drawing/2014/main" id="{8C245F72-944F-433D-B3D8-0C220B32BD5F}"/>
              </a:ext>
            </a:extLst>
          </p:cNvPr>
          <p:cNvSpPr txBox="1"/>
          <p:nvPr/>
        </p:nvSpPr>
        <p:spPr>
          <a:xfrm>
            <a:off x="340712" y="3988823"/>
            <a:ext cx="6654007" cy="2419124"/>
          </a:xfrm>
          <a:prstGeom prst="rect">
            <a:avLst/>
          </a:prstGeom>
          <a:noFill/>
        </p:spPr>
        <p:txBody>
          <a:bodyPr wrap="square">
            <a:spAutoFit/>
          </a:bodyPr>
          <a:lstStyle/>
          <a:p>
            <a:pPr algn="l"/>
            <a:r>
              <a:rPr lang="en-US" sz="2160" dirty="0">
                <a:solidFill>
                  <a:srgbClr val="000000"/>
                </a:solidFill>
                <a:latin typeface="Consolas" panose="020B0609020204030204" pitchFamily="49" charset="0"/>
              </a:rPr>
              <a:t>Office Attrition Rate = </a:t>
            </a:r>
          </a:p>
          <a:p>
            <a:pPr algn="l"/>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3165BB"/>
                </a:solidFill>
                <a:latin typeface="Consolas" panose="020B0609020204030204" pitchFamily="49" charset="0"/>
              </a:rPr>
              <a:t>FILTER</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HRIS[Attrition]</a:t>
            </a:r>
            <a:r>
              <a:rPr lang="en-US" sz="2160" dirty="0">
                <a:solidFill>
                  <a:srgbClr val="000000"/>
                </a:solidFill>
                <a:latin typeface="Consolas" panose="020B0609020204030204" pitchFamily="49" charset="0"/>
              </a:rPr>
              <a:t> = </a:t>
            </a:r>
            <a:r>
              <a:rPr lang="en-US" sz="2160" dirty="0">
                <a:solidFill>
                  <a:srgbClr val="A31515"/>
                </a:solidFill>
                <a:latin typeface="Consolas" panose="020B0609020204030204" pitchFamily="49" charset="0"/>
              </a:rPr>
              <a:t>"Yes"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0</a:t>
            </a:r>
            <a:endParaRPr lang="en-US" sz="2160" dirty="0">
              <a:solidFill>
                <a:srgbClr val="000000"/>
              </a:solidFill>
              <a:latin typeface="Consolas" panose="020B0609020204030204" pitchFamily="49" charset="0"/>
            </a:endParaRPr>
          </a:p>
          <a:p>
            <a:pPr algn="l"/>
            <a:r>
              <a:rPr lang="en-US" sz="2160" dirty="0">
                <a:solidFill>
                  <a:srgbClr val="000000"/>
                </a:solidFill>
                <a:latin typeface="Consolas" panose="020B0609020204030204" pitchFamily="49" charset="0"/>
              </a:rPr>
              <a:t>)</a:t>
            </a:r>
          </a:p>
        </p:txBody>
      </p:sp>
      <p:sp>
        <p:nvSpPr>
          <p:cNvPr id="9" name="TextBox 8">
            <a:extLst>
              <a:ext uri="{FF2B5EF4-FFF2-40B4-BE49-F238E27FC236}">
                <a16:creationId xmlns:a16="http://schemas.microsoft.com/office/drawing/2014/main" id="{04AB63C2-1F45-E8F4-6FBA-90A76D5952FC}"/>
              </a:ext>
            </a:extLst>
          </p:cNvPr>
          <p:cNvSpPr txBox="1"/>
          <p:nvPr/>
        </p:nvSpPr>
        <p:spPr>
          <a:xfrm>
            <a:off x="7170924" y="3840071"/>
            <a:ext cx="7647091" cy="4081117"/>
          </a:xfrm>
          <a:prstGeom prst="rect">
            <a:avLst/>
          </a:prstGeom>
          <a:noFill/>
        </p:spPr>
        <p:txBody>
          <a:bodyPr wrap="square">
            <a:spAutoFit/>
          </a:bodyPr>
          <a:lstStyle/>
          <a:p>
            <a:r>
              <a:rPr lang="en-US" sz="2160" dirty="0">
                <a:solidFill>
                  <a:srgbClr val="000000"/>
                </a:solidFill>
                <a:latin typeface="Consolas" panose="020B0609020204030204" pitchFamily="49" charset="0"/>
              </a:rPr>
              <a:t>Tenure and Growth Score = </a:t>
            </a:r>
          </a:p>
          <a:p>
            <a:r>
              <a:rPr lang="en-US" sz="2160" dirty="0">
                <a:solidFill>
                  <a:srgbClr val="3165BB"/>
                </a:solidFill>
                <a:latin typeface="Consolas" panose="020B0609020204030204" pitchFamily="49" charset="0"/>
              </a:rPr>
              <a:t>AVERAGEX</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[TotalWorkingYears]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[YearsWithCurrManager]</a:t>
            </a:r>
            <a:r>
              <a:rPr lang="en-US" sz="2160" dirty="0">
                <a:solidFill>
                  <a:srgbClr val="000000"/>
                </a:solidFill>
                <a:latin typeface="Consolas" panose="020B0609020204030204" pitchFamily="49" charset="0"/>
              </a:rPr>
              <a:t> + </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[YearsSinceLastPromotion]</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[YearsInCurrentRole]</a:t>
            </a:r>
            <a:r>
              <a:rPr lang="en-US" sz="2160" dirty="0">
                <a:solidFill>
                  <a:srgbClr val="000000"/>
                </a:solidFill>
                <a:latin typeface="Consolas" panose="020B0609020204030204" pitchFamily="49" charset="0"/>
              </a:rPr>
              <a:t> + </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[Tenure_Years]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[PercentSalaryHike]</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6</a:t>
            </a:r>
            <a:endParaRPr lang="en-US" sz="2160" dirty="0">
              <a:solidFill>
                <a:srgbClr val="000000"/>
              </a:solidFill>
              <a:latin typeface="Consolas" panose="020B0609020204030204" pitchFamily="49" charset="0"/>
            </a:endParaRPr>
          </a:p>
          <a:p>
            <a:r>
              <a:rPr lang="en-US" sz="2160" dirty="0">
                <a:solidFill>
                  <a:srgbClr val="000000"/>
                </a:solidFill>
                <a:latin typeface="Consolas" panose="020B0609020204030204" pitchFamily="49" charset="0"/>
              </a:rPr>
              <a:t>    )</a:t>
            </a:r>
          </a:p>
          <a:p>
            <a:r>
              <a:rPr lang="en-US" sz="2160" dirty="0">
                <a:solidFill>
                  <a:srgbClr val="000000"/>
                </a:solidFill>
                <a:latin typeface="Consolas" panose="020B0609020204030204" pitchFamily="49" charset="0"/>
              </a:rPr>
              <a:t>)</a:t>
            </a:r>
          </a:p>
        </p:txBody>
      </p:sp>
      <p:sp>
        <p:nvSpPr>
          <p:cNvPr id="11" name="Rectangle 10">
            <a:extLst>
              <a:ext uri="{FF2B5EF4-FFF2-40B4-BE49-F238E27FC236}">
                <a16:creationId xmlns:a16="http://schemas.microsoft.com/office/drawing/2014/main" id="{2114F729-A748-5845-51BD-9AA0ADE2A4DC}"/>
              </a:ext>
            </a:extLst>
          </p:cNvPr>
          <p:cNvSpPr/>
          <p:nvPr/>
        </p:nvSpPr>
        <p:spPr>
          <a:xfrm>
            <a:off x="287866" y="3749673"/>
            <a:ext cx="6706853" cy="4171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sp>
        <p:nvSpPr>
          <p:cNvPr id="12" name="Rectangle 11">
            <a:extLst>
              <a:ext uri="{FF2B5EF4-FFF2-40B4-BE49-F238E27FC236}">
                <a16:creationId xmlns:a16="http://schemas.microsoft.com/office/drawing/2014/main" id="{2AA37C80-6AC4-B64E-E3A7-7BBD492AAA19}"/>
              </a:ext>
            </a:extLst>
          </p:cNvPr>
          <p:cNvSpPr/>
          <p:nvPr/>
        </p:nvSpPr>
        <p:spPr>
          <a:xfrm>
            <a:off x="7082821" y="3749672"/>
            <a:ext cx="7215797" cy="4171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pic>
        <p:nvPicPr>
          <p:cNvPr id="1026" name="Picture 2" descr="Boosting Business Insights with Power BI DAX: Best Practices and Techniques">
            <a:extLst>
              <a:ext uri="{FF2B5EF4-FFF2-40B4-BE49-F238E27FC236}">
                <a16:creationId xmlns:a16="http://schemas.microsoft.com/office/drawing/2014/main" id="{7914192B-FE1B-F273-DDEC-727A1DE27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298" y="55575"/>
            <a:ext cx="4150211" cy="111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951925"/>
      </p:ext>
    </p:extLst>
  </p:cSld>
  <p:clrMapOvr>
    <a:masterClrMapping/>
  </p:clrMapOvr>
  <mc:AlternateContent xmlns:mc="http://schemas.openxmlformats.org/markup-compatibility/2006" xmlns:p15="http://schemas.microsoft.com/office/powerpoint/2012/main">
    <mc:Choice Requires="p15">
      <p:transition spd="med">
        <p15:prstTrans prst="curtains"/>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324124" y="2207538"/>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Note</a:t>
            </a:r>
            <a:endParaRPr lang="en-US" sz="4400" dirty="0"/>
          </a:p>
        </p:txBody>
      </p:sp>
      <p:pic>
        <p:nvPicPr>
          <p:cNvPr id="5" name="Image 1" descr="preencoded.png"/>
          <p:cNvPicPr>
            <a:picLocks noChangeAspect="1"/>
          </p:cNvPicPr>
          <p:nvPr/>
        </p:nvPicPr>
        <p:blipFill>
          <a:blip r:embed="rId3"/>
          <a:stretch>
            <a:fillRect/>
          </a:stretch>
        </p:blipFill>
        <p:spPr>
          <a:xfrm>
            <a:off x="6324124" y="3922752"/>
            <a:ext cx="598408" cy="598408"/>
          </a:xfrm>
          <a:prstGeom prst="rect">
            <a:avLst/>
          </a:prstGeom>
        </p:spPr>
      </p:pic>
      <p:pic>
        <p:nvPicPr>
          <p:cNvPr id="12" name="Picture 11">
            <a:extLst>
              <a:ext uri="{FF2B5EF4-FFF2-40B4-BE49-F238E27FC236}">
                <a16:creationId xmlns:a16="http://schemas.microsoft.com/office/drawing/2014/main" id="{DA9A71AF-6823-7E9D-2600-4C076C51BAAD}"/>
              </a:ext>
            </a:extLst>
          </p:cNvPr>
          <p:cNvPicPr>
            <a:picLocks noChangeAspect="1"/>
          </p:cNvPicPr>
          <p:nvPr/>
        </p:nvPicPr>
        <p:blipFill>
          <a:blip r:embed="rId4"/>
          <a:stretch>
            <a:fillRect/>
          </a:stretch>
        </p:blipFill>
        <p:spPr>
          <a:xfrm>
            <a:off x="12888" y="0"/>
            <a:ext cx="9138835" cy="8229600"/>
          </a:xfrm>
          <a:prstGeom prst="rect">
            <a:avLst/>
          </a:prstGeom>
        </p:spPr>
      </p:pic>
      <p:sp>
        <p:nvSpPr>
          <p:cNvPr id="14" name="TextBox 13">
            <a:extLst>
              <a:ext uri="{FF2B5EF4-FFF2-40B4-BE49-F238E27FC236}">
                <a16:creationId xmlns:a16="http://schemas.microsoft.com/office/drawing/2014/main" id="{49615F0E-AE45-797C-30E0-9E8D443FF776}"/>
              </a:ext>
            </a:extLst>
          </p:cNvPr>
          <p:cNvSpPr txBox="1"/>
          <p:nvPr/>
        </p:nvSpPr>
        <p:spPr>
          <a:xfrm>
            <a:off x="9151723" y="0"/>
            <a:ext cx="5300811" cy="6001643"/>
          </a:xfrm>
          <a:prstGeom prst="rect">
            <a:avLst/>
          </a:prstGeom>
          <a:noFill/>
        </p:spPr>
        <p:txBody>
          <a:bodyPr wrap="square">
            <a:spAutoFit/>
          </a:bodyPr>
          <a:lstStyle/>
          <a:p>
            <a:r>
              <a:rPr lang="en-US" sz="2400" b="1" dirty="0"/>
              <a:t>Key Factors Influencing Attrition:</a:t>
            </a:r>
            <a:endParaRPr lang="en-US" sz="2400" dirty="0"/>
          </a:p>
          <a:p>
            <a:pPr>
              <a:buFont typeface="Arial" panose="020B0604020202020204" pitchFamily="34" charset="0"/>
              <a:buChar char="•"/>
            </a:pPr>
            <a:r>
              <a:rPr lang="en-US" sz="2400" b="1" dirty="0"/>
              <a:t>Salary:</a:t>
            </a:r>
            <a:r>
              <a:rPr lang="en-US" sz="2400" dirty="0"/>
              <a:t> Higher monthly income is associated with lower attrition rates.</a:t>
            </a:r>
          </a:p>
          <a:p>
            <a:pPr>
              <a:buFont typeface="Arial" panose="020B0604020202020204" pitchFamily="34" charset="0"/>
              <a:buChar char="•"/>
            </a:pPr>
            <a:r>
              <a:rPr lang="en-US" sz="2400" b="1" dirty="0"/>
              <a:t>Experience:</a:t>
            </a:r>
            <a:r>
              <a:rPr lang="en-US" sz="2400" dirty="0"/>
              <a:t> Longer tenure and more years of experience correlate with lower attrition.</a:t>
            </a:r>
          </a:p>
          <a:p>
            <a:pPr>
              <a:buFont typeface="Arial" panose="020B0604020202020204" pitchFamily="34" charset="0"/>
              <a:buChar char="•"/>
            </a:pPr>
            <a:r>
              <a:rPr lang="en-US" sz="2400" b="1" dirty="0"/>
              <a:t>Overtime:</a:t>
            </a:r>
            <a:r>
              <a:rPr lang="en-US" sz="2400" dirty="0"/>
              <a:t> Employees working overtime are more likely to leave.</a:t>
            </a:r>
          </a:p>
          <a:p>
            <a:pPr>
              <a:buFont typeface="Arial" panose="020B0604020202020204" pitchFamily="34" charset="0"/>
              <a:buChar char="•"/>
            </a:pPr>
            <a:r>
              <a:rPr lang="en-US" sz="2400" b="1" dirty="0"/>
              <a:t>Age:</a:t>
            </a:r>
            <a:r>
              <a:rPr lang="en-US" sz="2400" dirty="0"/>
              <a:t> Older employees tend to stay longer.</a:t>
            </a:r>
          </a:p>
          <a:p>
            <a:r>
              <a:rPr lang="en-US" sz="2400" b="1" dirty="0"/>
              <a:t>Less Significant Factors:</a:t>
            </a:r>
            <a:endParaRPr lang="en-US" sz="2400" dirty="0"/>
          </a:p>
          <a:p>
            <a:pPr>
              <a:buFont typeface="Arial" panose="020B0604020202020204" pitchFamily="34" charset="0"/>
              <a:buChar char="•"/>
            </a:pPr>
            <a:r>
              <a:rPr lang="en-US" sz="2400" b="1" dirty="0"/>
              <a:t>Education:</a:t>
            </a:r>
            <a:r>
              <a:rPr lang="en-US" sz="2400" dirty="0"/>
              <a:t> Moderate impact on attrition.</a:t>
            </a:r>
          </a:p>
          <a:p>
            <a:pPr>
              <a:buFont typeface="Arial" panose="020B0604020202020204" pitchFamily="34" charset="0"/>
              <a:buChar char="•"/>
            </a:pPr>
            <a:r>
              <a:rPr lang="en-US" sz="2400" b="1" dirty="0"/>
              <a:t>Business Travel:</a:t>
            </a:r>
            <a:r>
              <a:rPr lang="en-US" sz="2400" dirty="0"/>
              <a:t> Minimal impact on attrition.</a:t>
            </a:r>
          </a:p>
          <a:p>
            <a:pPr>
              <a:buFont typeface="Arial" panose="020B0604020202020204" pitchFamily="34" charset="0"/>
              <a:buChar char="•"/>
            </a:pPr>
            <a:r>
              <a:rPr lang="en-US" sz="2400" b="1" dirty="0"/>
              <a:t>Department:</a:t>
            </a:r>
            <a:r>
              <a:rPr lang="en-US" sz="2400" dirty="0"/>
              <a:t> Least significant factor.</a:t>
            </a:r>
          </a:p>
        </p:txBody>
      </p:sp>
      <p:sp>
        <p:nvSpPr>
          <p:cNvPr id="4" name="Isosceles Triangle 3">
            <a:extLst>
              <a:ext uri="{FF2B5EF4-FFF2-40B4-BE49-F238E27FC236}">
                <a16:creationId xmlns:a16="http://schemas.microsoft.com/office/drawing/2014/main" id="{0FFE7FFA-2A87-642C-404F-8A3FF48F2BBA}"/>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CF999B4-F8E7-BD5B-DA45-FB491B7CD127}"/>
              </a:ext>
            </a:extLst>
          </p:cNvPr>
          <p:cNvSpPr txBox="1"/>
          <p:nvPr/>
        </p:nvSpPr>
        <p:spPr>
          <a:xfrm>
            <a:off x="9151723" y="6426145"/>
            <a:ext cx="3705633" cy="830997"/>
          </a:xfrm>
          <a:prstGeom prst="rect">
            <a:avLst/>
          </a:prstGeom>
          <a:noFill/>
        </p:spPr>
        <p:txBody>
          <a:bodyPr wrap="square">
            <a:spAutoFit/>
          </a:bodyPr>
          <a:lstStyle/>
          <a:p>
            <a:r>
              <a:rPr lang="en-US" sz="2400" b="1" dirty="0">
                <a:highlight>
                  <a:srgbClr val="FFFF00"/>
                </a:highlight>
              </a:rPr>
              <a:t>Predictions made by the </a:t>
            </a:r>
          </a:p>
          <a:p>
            <a:r>
              <a:rPr lang="en-US" sz="2400" b="1" dirty="0">
                <a:highlight>
                  <a:srgbClr val="FFFF00"/>
                </a:highlight>
              </a:rPr>
              <a:t>Random Forest Classifier</a:t>
            </a:r>
            <a:r>
              <a:rPr lang="en-US" dirty="0">
                <a:highlight>
                  <a:srgbClr val="FFFF00"/>
                </a:highlight>
              </a:rPr>
              <a:t>.</a:t>
            </a:r>
            <a:endParaRPr lang="en-IN" dirty="0">
              <a:highlight>
                <a:srgbClr val="FFFF00"/>
              </a:high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4762</TotalTime>
  <Words>1088</Words>
  <Application>Microsoft Office PowerPoint</Application>
  <PresentationFormat>Custom</PresentationFormat>
  <Paragraphs>144</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Consolas</vt:lpstr>
      <vt:lpstr>Google Sans</vt:lpstr>
      <vt:lpstr>Source Sans Pro</vt:lpstr>
      <vt:lpstr>Source Serif Pro Semi Bold</vt:lpstr>
      <vt:lpstr>Office Theme</vt:lpstr>
      <vt:lpstr>PowerPoint Presentation</vt:lpstr>
      <vt:lpstr>PowerPoint Presentation</vt:lpstr>
      <vt:lpstr>PowerPoint Presentation</vt:lpstr>
      <vt:lpstr>PowerPoint Presentation</vt:lpstr>
      <vt:lpstr>HR Dataset Overview </vt:lpstr>
      <vt:lpstr>PowerPoint Presentation</vt:lpstr>
      <vt:lpstr>PowerPoint Presentation</vt:lpstr>
      <vt:lpstr>Data Analysis Expressions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Akanksha Nalla</cp:lastModifiedBy>
  <cp:revision>34</cp:revision>
  <dcterms:created xsi:type="dcterms:W3CDTF">2024-11-24T06:26:29Z</dcterms:created>
  <dcterms:modified xsi:type="dcterms:W3CDTF">2024-12-11T14:04:24Z</dcterms:modified>
</cp:coreProperties>
</file>